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Lst>
  <p:sldSz cy="5143500" cx="9144000"/>
  <p:notesSz cx="6858000" cy="9144000"/>
  <p:embeddedFontLst>
    <p:embeddedFont>
      <p:font typeface="Anton"/>
      <p:regular r:id="rId161"/>
    </p:embeddedFont>
    <p:embeddedFont>
      <p:font typeface="Roboto"/>
      <p:regular r:id="rId162"/>
      <p:bold r:id="rId163"/>
      <p:italic r:id="rId164"/>
      <p:boldItalic r:id="rId165"/>
    </p:embeddedFont>
    <p:embeddedFont>
      <p:font typeface="Lato"/>
      <p:regular r:id="rId166"/>
      <p:bold r:id="rId167"/>
      <p:italic r:id="rId168"/>
      <p:boldItalic r:id="rId169"/>
    </p:embeddedFont>
    <p:embeddedFont>
      <p:font typeface="Lato Light"/>
      <p:regular r:id="rId170"/>
      <p:bold r:id="rId171"/>
      <p:italic r:id="rId172"/>
      <p:boldItalic r:id="rId173"/>
    </p:embeddedFont>
    <p:embeddedFont>
      <p:font typeface="Didact Gothic"/>
      <p:regular r:id="rId174"/>
    </p:embeddedFont>
    <p:embeddedFont>
      <p:font typeface="Helvetica Neue"/>
      <p:regular r:id="rId175"/>
      <p:bold r:id="rId176"/>
      <p:italic r:id="rId177"/>
      <p:boldItalic r:id="rId178"/>
    </p:embeddedFont>
    <p:embeddedFont>
      <p:font typeface="Helvetica Neue Light"/>
      <p:regular r:id="rId179"/>
      <p:bold r:id="rId180"/>
      <p:italic r:id="rId181"/>
      <p:boldItalic r:id="rId1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B4814E-CD85-44D5-A479-5661FB70EC09}">
  <a:tblStyle styleId="{EFB4814E-CD85-44D5-A479-5661FB70EC09}" styleName="Table_0">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26ADE57-C022-4D6E-9F5E-609D7D6CDCF2}"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4612912-ABEE-434D-9280-EEF34F4DAE60}"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182" Type="http://schemas.openxmlformats.org/officeDocument/2006/relationships/font" Target="fonts/HelveticaNeueLight-boldItalic.fntdata"/><Relationship Id="rId35" Type="http://schemas.openxmlformats.org/officeDocument/2006/relationships/slide" Target="slides/slide28.xml"/><Relationship Id="rId181" Type="http://schemas.openxmlformats.org/officeDocument/2006/relationships/font" Target="fonts/HelveticaNeueLight-italic.fntdata"/><Relationship Id="rId34" Type="http://schemas.openxmlformats.org/officeDocument/2006/relationships/slide" Target="slides/slide27.xml"/><Relationship Id="rId180" Type="http://schemas.openxmlformats.org/officeDocument/2006/relationships/font" Target="fonts/HelveticaNeueLight-bold.fntdata"/><Relationship Id="rId37" Type="http://schemas.openxmlformats.org/officeDocument/2006/relationships/slide" Target="slides/slide30.xml"/><Relationship Id="rId176" Type="http://schemas.openxmlformats.org/officeDocument/2006/relationships/font" Target="fonts/HelveticaNeue-bold.fntdata"/><Relationship Id="rId36" Type="http://schemas.openxmlformats.org/officeDocument/2006/relationships/slide" Target="slides/slide29.xml"/><Relationship Id="rId175" Type="http://schemas.openxmlformats.org/officeDocument/2006/relationships/font" Target="fonts/HelveticaNeue-regular.fntdata"/><Relationship Id="rId39" Type="http://schemas.openxmlformats.org/officeDocument/2006/relationships/slide" Target="slides/slide32.xml"/><Relationship Id="rId174" Type="http://schemas.openxmlformats.org/officeDocument/2006/relationships/font" Target="fonts/DidactGothic-regular.fntdata"/><Relationship Id="rId38" Type="http://schemas.openxmlformats.org/officeDocument/2006/relationships/slide" Target="slides/slide31.xml"/><Relationship Id="rId173" Type="http://schemas.openxmlformats.org/officeDocument/2006/relationships/font" Target="fonts/LatoLight-boldItalic.fntdata"/><Relationship Id="rId179" Type="http://schemas.openxmlformats.org/officeDocument/2006/relationships/font" Target="fonts/HelveticaNeueLight-regular.fntdata"/><Relationship Id="rId178" Type="http://schemas.openxmlformats.org/officeDocument/2006/relationships/font" Target="fonts/HelveticaNeue-boldItalic.fntdata"/><Relationship Id="rId177" Type="http://schemas.openxmlformats.org/officeDocument/2006/relationships/font" Target="fonts/HelveticaNeue-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LatoLight-italic.fntdata"/><Relationship Id="rId65" Type="http://schemas.openxmlformats.org/officeDocument/2006/relationships/slide" Target="slides/slide58.xml"/><Relationship Id="rId171" Type="http://schemas.openxmlformats.org/officeDocument/2006/relationships/font" Target="fonts/LatoLight-bold.fntdata"/><Relationship Id="rId68" Type="http://schemas.openxmlformats.org/officeDocument/2006/relationships/slide" Target="slides/slide61.xml"/><Relationship Id="rId170" Type="http://schemas.openxmlformats.org/officeDocument/2006/relationships/font" Target="fonts/LatoLight-regular.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Roboto-boldItalic.fntdata"/><Relationship Id="rId69" Type="http://schemas.openxmlformats.org/officeDocument/2006/relationships/slide" Target="slides/slide62.xml"/><Relationship Id="rId164" Type="http://schemas.openxmlformats.org/officeDocument/2006/relationships/font" Target="fonts/Roboto-italic.fntdata"/><Relationship Id="rId163" Type="http://schemas.openxmlformats.org/officeDocument/2006/relationships/font" Target="fonts/Roboto-bold.fntdata"/><Relationship Id="rId162" Type="http://schemas.openxmlformats.org/officeDocument/2006/relationships/font" Target="fonts/Roboto-regular.fntdata"/><Relationship Id="rId169" Type="http://schemas.openxmlformats.org/officeDocument/2006/relationships/font" Target="fonts/Lato-boldItalic.fntdata"/><Relationship Id="rId168" Type="http://schemas.openxmlformats.org/officeDocument/2006/relationships/font" Target="fonts/Lato-italic.fntdata"/><Relationship Id="rId167" Type="http://schemas.openxmlformats.org/officeDocument/2006/relationships/font" Target="fonts/Lato-bold.fntdata"/><Relationship Id="rId166" Type="http://schemas.openxmlformats.org/officeDocument/2006/relationships/font" Target="fonts/Lato-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Anton-regular.fntdata"/><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c612002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9c6120029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0006c6f0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c0006c6f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5b27c5a28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5b27c5a28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5b27c5a28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5b27c5a28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a5b27c5a28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a5b27c5a28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5b27c5a28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a5b27c5a28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5b27c5a28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5b27c5a28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a5b27c5a28_3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a5b27c5a28_3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a5b27c5a28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a5b27c5a28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a5b27c5a28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a5b27c5a28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a5b27c5a28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a5b27c5a28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a5b27c5a28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a5b27c5a28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c6120029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c61200296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5b27c5a28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5b27c5a28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5b27c5a28_3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5b27c5a28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a5b27c5a28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a5b27c5a28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a5b27c5a28_3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a5b27c5a28_3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5b27c5a28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5b27c5a28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a5b27c5a28_3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a5b27c5a28_3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5b27c5a28_3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a5b27c5a28_3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5b27c5a28_3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5b27c5a28_3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5b27c5a28_3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5b27c5a28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a5b27c5a28_3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a5b27c5a28_3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c52dcb94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c52dcb94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spcBef>
                <a:spcPts val="110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a5b27c5a28_3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a5b27c5a28_3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5b27c5a28_3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5b27c5a28_3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5b27c5a28_3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a5b27c5a28_3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a5b27c5a28_3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a5b27c5a28_3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5b27c5a28_3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5b27c5a28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5b27c5a28_3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a5b27c5a28_3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5b27c5a28_3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5b27c5a28_3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a5b27c5a28_3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a5b27c5a28_3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5b27c5a28_3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5b27c5a28_3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a5b27c5a28_3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a5b27c5a28_3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1fc0b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81fc0b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5b27c5a28_3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5b27c5a28_3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a5b27c5a28_3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a5b27c5a28_3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a5b27c5a28_3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a5b27c5a28_3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5b27c5a28_3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5b27c5a28_3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a5b27c5a28_3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a5b27c5a28_3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a5b27c5a28_3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a5b27c5a28_3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a5b27c5a28_3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a5b27c5a28_3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a5b27c5a28_3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a5b27c5a28_3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bd624135f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bd624135f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c0006c6f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c0006c6f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b899f0d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b899f0d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c0006c6f0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c0006c6f0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Momento de consolidación de aprendizajes: </a:t>
            </a:r>
            <a:r>
              <a:rPr lang="en-GB" sz="1000">
                <a:solidFill>
                  <a:schemeClr val="dk1"/>
                </a:solidFill>
                <a:highlight>
                  <a:srgbClr val="FFFFFF"/>
                </a:highlight>
                <a:latin typeface="Roboto"/>
                <a:ea typeface="Roboto"/>
                <a:cs typeface="Roboto"/>
                <a:sym typeface="Roboto"/>
              </a:rPr>
              <a:t>estructurar con elementos div y span + fonts + color + bgcolor</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bd624135f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gbd624135f0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bd624135f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bd624135f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bd624135f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bd624135f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5b27c5a28_3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5b27c5a28_3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a5b27c5a28_3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a5b27c5a28_3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a5b27c5a28_3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a5b27c5a28_3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5b27c5a28_3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a5b27c5a28_3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a5b27c5a28_3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ga5b27c5a28_3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5b27c5a28_3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a5b27c5a28_3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b899f0d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b899f0d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5b27c5a28_3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a5b27c5a28_3_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a5b27c5a28_3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a5b27c5a28_3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a5b27c5a28_3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a5b27c5a28_3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a5b27c5a28_3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1" name="Google Shape;1471;ga5b27c5a28_3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b899f0d4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b899f0d4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d624135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bd624135f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d624135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d624135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d624135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d624135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c52dcb9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c52dcb9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d624135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d624135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2000"/>
              </a:spcAft>
              <a:buNone/>
            </a:pPr>
            <a:r>
              <a:rPr lang="en-GB"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d624135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d624135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d624135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d624135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d624135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d624135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d624135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d624135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d624135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d624135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d624135f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d624135f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d624135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d624135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d624135f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d624135f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624135f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bd624135f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No va, es para guiar el uso del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c612002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9c6120029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d624135f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d624135f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d624135f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d624135f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Puede que pienses, "¡pero el nombre de la clase es muy largo!". Yo lo veo así: Los nombres de las clases BEM son específicos, claros, fáciles de leer dentro del html, y comunican claramente para qué existen.</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2000"/>
              </a:spcBef>
              <a:spcAft>
                <a:spcPts val="0"/>
              </a:spcAft>
              <a:buNone/>
            </a:pPr>
            <a:r>
              <a:rPr lang="en-GB" sz="1200">
                <a:solidFill>
                  <a:schemeClr val="dk1"/>
                </a:solidFill>
                <a:latin typeface="Didact Gothic"/>
                <a:ea typeface="Didact Gothic"/>
                <a:cs typeface="Didact Gothic"/>
                <a:sym typeface="Didact Gothic"/>
              </a:rPr>
              <a:t>Lo que también me gusta de los nombres de las clases cuando usamos BEM es que solo tienes que usar un nombre de clase por cada etiqueta html. Fíjate cómo funcionaría para la etiqueta "label". Selectores estándares: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d624135f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d624135f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d624135f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d624135f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d624135f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bd624135f0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1dd4a45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1dd4a45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1dd4a45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1dd4a45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c6120029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9c61200296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d624135f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d624135f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0006c6f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0006c6f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c612002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9c6120029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d624135f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bd624135f0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5fd0f487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fd0f487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b899f0d4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b899f0d4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6b899f0d4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b899f0d4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b899f0d4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b899f0d4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91dd4a45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91dd4a45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1dd4a45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1dd4a45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6b899f0d4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b899f0d4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6b899f0d4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6b899f0d4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6b899f0d4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b899f0d4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c6120029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9c61200296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c61200296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c61200296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b899f0d4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b899f0d4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6b899f0d4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6b899f0d4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b899f0d4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b899f0d4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b899f0d48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b899f0d48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b899f0d4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b899f0d4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c61200296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9c61200296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5fd0f487e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fd0f487e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6b899f0d4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6b899f0d4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6b899f0d4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b899f0d4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c612002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9c6120029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6b899f0d48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6b899f0d48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6b899f0d4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6b899f0d4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6b899f0d4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6b899f0d4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c61200296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9c61200296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6b899f0d48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b899f0d48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b899f0d48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b899f0d48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6b899f0d4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b899f0d48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6b899f0d48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6b899f0d48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6b899f0d48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6b899f0d48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6b899f0d48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b899f0d48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52dcb94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ac52dcb945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d624135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bd624135f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Momento de consolidación de aprendizajes: resolver desafío genérico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d624135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bd624135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d624135f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bd624135f0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c61200296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9c61200296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9c61200296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9c61200296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aed52153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aed52153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ac52dcb94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ac52dcb94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ac52dcb94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ac52dcb94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c61200296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9c61200296_0_1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9c61200296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9c61200296_0_1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e7be927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ae7be927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9c61200296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9c61200296_0_1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9c61200296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9c61200296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c61200296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9c61200296_0_1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5b27c5a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a5b27c5a2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a5b27c5a2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a5b27c5a28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5b27c5a2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a5b27c5a28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a5b27c5a2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a5b27c5a28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5b27c5a28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a5b27c5a28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5b27c5a28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a5b27c5a28_3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5b27c5a28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a5b27c5a28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e853e37d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9e853e37d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5b27c5a28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a5b27c5a28_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a5b27c5a28_3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a5b27c5a28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0006c6f01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c0006c6f01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a5b27c5a28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a5b27c5a28_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5b27c5a28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a5b27c5a28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d624135f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d624135f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d624135f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d624135f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a5b27c5a28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a5b27c5a28_3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a5b27c5a28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a5b27c5a28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a5b27c5a28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a5b27c5a28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93.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93.png"/><Relationship Id="rId4" Type="http://schemas.openxmlformats.org/officeDocument/2006/relationships/hyperlink" Target="https://www.w3schools.com/css/css_dimension.asp" TargetMode="External"/><Relationship Id="rId5" Type="http://schemas.openxmlformats.org/officeDocument/2006/relationships/image" Target="../media/image1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93.png"/><Relationship Id="rId4" Type="http://schemas.openxmlformats.org/officeDocument/2006/relationships/hyperlink" Target="https://www.w3.org/TR/CSS21/visudet.html#propdef-height" TargetMode="External"/><Relationship Id="rId5"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93.png"/><Relationship Id="rId4" Type="http://schemas.openxmlformats.org/officeDocument/2006/relationships/hyperlink" Target="https://devcode.la/tutoriales/unidades-vh-vw-css/" TargetMode="External"/><Relationship Id="rId5"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93.pn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93.png"/><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93.png"/><Relationship Id="rId4" Type="http://schemas.openxmlformats.org/officeDocument/2006/relationships/image" Target="../media/image1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93.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93.png"/><Relationship Id="rId4" Type="http://schemas.openxmlformats.org/officeDocument/2006/relationships/hyperlink" Target="https://developer.mozilla.org/es/docs/Web/CSS/margin"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93.png"/><Relationship Id="rId4" Type="http://schemas.openxmlformats.org/officeDocument/2006/relationships/image" Target="../media/image1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93.png"/><Relationship Id="rId4" Type="http://schemas.openxmlformats.org/officeDocument/2006/relationships/hyperlink" Target="https://developer.mozilla.org/es/docs/Web/CSS/paddin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93.pn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93.png"/><Relationship Id="rId4" Type="http://schemas.openxmlformats.org/officeDocument/2006/relationships/hyperlink" Target="https://www.w3schools.com/css/css_border.asp" TargetMode="External"/><Relationship Id="rId5"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93.png"/><Relationship Id="rId4" Type="http://schemas.openxmlformats.org/officeDocument/2006/relationships/hyperlink" Target="https://www.w3schools.com/css/css_border.asp" TargetMode="External"/><Relationship Id="rId5" Type="http://schemas.openxmlformats.org/officeDocument/2006/relationships/image" Target="../media/image1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93.png"/><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93.png"/><Relationship Id="rId4" Type="http://schemas.openxmlformats.org/officeDocument/2006/relationships/hyperlink" Target="https://developer.mozilla.org/es/docs/Web/HTML/Elementos_en_l%C3%ADnea#Elementos" TargetMode="External"/><Relationship Id="rId5" Type="http://schemas.openxmlformats.org/officeDocument/2006/relationships/hyperlink" Target="https://developer.mozilla.org/es/docs/Web/HTML/Block-level_elements#Elemento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9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93.png"/><Relationship Id="rId4" Type="http://schemas.openxmlformats.org/officeDocument/2006/relationships/hyperlink" Target="https://www.geeksforgeeks.org/css-display-property/"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93.png"/><Relationship Id="rId4" Type="http://schemas.openxmlformats.org/officeDocument/2006/relationships/hyperlink" Target="https://www.w3schools.com/css/tryit.asp?filename=trycss_inline-block_span1"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93.png"/><Relationship Id="rId4" Type="http://schemas.openxmlformats.org/officeDocument/2006/relationships/hyperlink" Target="https://francescricart.com/elementos-en-linea-elementos-bloque-elementos-inline-block/#segundo"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9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10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11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1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hyperlink" Target="https://developer.mozilla.org/es/docs/Web/CSS/position" TargetMode="External"/><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116.png"/><Relationship Id="rId4" Type="http://schemas.openxmlformats.org/officeDocument/2006/relationships/image" Target="../media/image11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11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113.png"/><Relationship Id="rId4" Type="http://schemas.openxmlformats.org/officeDocument/2006/relationships/image" Target="../media/image11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1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1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113.png"/><Relationship Id="rId4" Type="http://schemas.openxmlformats.org/officeDocument/2006/relationships/image" Target="../media/image128.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11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113.png"/><Relationship Id="rId4" Type="http://schemas.openxmlformats.org/officeDocument/2006/relationships/image" Target="../media/image127.gi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1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52.png"/><Relationship Id="rId4" Type="http://schemas.openxmlformats.org/officeDocument/2006/relationships/image" Target="../media/image6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10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9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9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11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113.png"/><Relationship Id="rId4" Type="http://schemas.openxmlformats.org/officeDocument/2006/relationships/image" Target="../media/image12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11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80.png"/><Relationship Id="rId4"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hyperlink" Target="https://drive.google.com/file/d/1eKC-ZUtFxltXfofTEIu0rqrQjoN_f6tA/view?usp=sharing" TargetMode="External"/><Relationship Id="rId4" Type="http://schemas.openxmlformats.org/officeDocument/2006/relationships/image" Target="../media/image80.png"/><Relationship Id="rId5" Type="http://schemas.openxmlformats.org/officeDocument/2006/relationships/image" Target="../media/image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120.png"/><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126.png"/><Relationship Id="rId4" Type="http://schemas.openxmlformats.org/officeDocument/2006/relationships/image" Target="../media/image8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hyperlink" Target="https://placekitten.com/" TargetMode="External"/><Relationship Id="rId4" Type="http://schemas.openxmlformats.org/officeDocument/2006/relationships/hyperlink" Target="https://placedog.net" TargetMode="External"/><Relationship Id="rId5" Type="http://schemas.openxmlformats.org/officeDocument/2006/relationships/hyperlink" Target="https://css-tricks.com/the-css-box-model/" TargetMode="External"/><Relationship Id="rId6" Type="http://schemas.openxmlformats.org/officeDocument/2006/relationships/image" Target="../media/image80.png"/><Relationship Id="rId7" Type="http://schemas.openxmlformats.org/officeDocument/2006/relationships/image" Target="../media/image124.png"/><Relationship Id="rId8" Type="http://schemas.openxmlformats.org/officeDocument/2006/relationships/image" Target="../media/image12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1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120.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43.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hyperlink" Target="https://www.w3schools.com/css/tryit.asp?filename=trycss_list-style-type_al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cssfontstack.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hyperlink" Target="https://www.w3schools.com/cssref/playit.asp?filename=playcss_background-repeat" TargetMode="External"/><Relationship Id="rId5"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hyperlink" Target="https://www.w3schools.com/cssref/playit.asp?filename=playcss_background-position&amp;preval=50%25%2050%25" TargetMode="External"/><Relationship Id="rId5"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hyperlink" Target="https://www.w3schools.com/cssref/playit.asp?filename=playcss_background-size&amp;preval=auto" TargetMode="External"/><Relationship Id="rId5"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3.gif"/><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9.png"/><Relationship Id="rId4" Type="http://schemas.openxmlformats.org/officeDocument/2006/relationships/hyperlink" Target="https://fonts.google.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9.png"/><Relationship Id="rId4" Type="http://schemas.openxmlformats.org/officeDocument/2006/relationships/hyperlink" Target="https://fonts.google.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52.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fonts.google.com/" TargetMode="External"/><Relationship Id="rId4" Type="http://schemas.openxmlformats.org/officeDocument/2006/relationships/hyperlink" Target="https://drive.google.com/file/d/175yPLl2XarVxxFVtwnlFgfBSXEZfFCxD/view?usp=sharing" TargetMode="External"/><Relationship Id="rId5" Type="http://schemas.openxmlformats.org/officeDocument/2006/relationships/image" Target="../media/image7.png"/><Relationship Id="rId6"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1.pn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8.png"/><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hyperlink" Target="https://palettte.app/" TargetMode="External"/><Relationship Id="rId4" Type="http://schemas.openxmlformats.org/officeDocument/2006/relationships/hyperlink" Target="https://www.colorbox.io/" TargetMode="External"/><Relationship Id="rId5" Type="http://schemas.openxmlformats.org/officeDocument/2006/relationships/image" Target="../media/image52.png"/><Relationship Id="rId6" Type="http://schemas.openxmlformats.org/officeDocument/2006/relationships/image" Target="../media/image77.png"/><Relationship Id="rId7"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78.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87.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84.png"/><Relationship Id="rId4" Type="http://schemas.openxmlformats.org/officeDocument/2006/relationships/hyperlink" Target="https://plataforma.coderhouse.com/video-tutoriales" TargetMode="External"/><Relationship Id="rId5"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80.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docs.google.com/document/d/1-nrh0aCob9jKHZAOi-yKH04jNb9M-sXRRWkqF9VB3Hs/edit?usp=sharing" TargetMode="External"/><Relationship Id="rId4" Type="http://schemas.openxmlformats.org/officeDocument/2006/relationships/image" Target="../media/image14.png"/><Relationship Id="rId5"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9.png"/><Relationship Id="rId4" Type="http://schemas.openxmlformats.org/officeDocument/2006/relationships/image" Target="../media/image92.png"/><Relationship Id="rId5" Type="http://schemas.openxmlformats.org/officeDocument/2006/relationships/image" Target="../media/image103.png"/><Relationship Id="rId6" Type="http://schemas.openxmlformats.org/officeDocument/2006/relationships/image" Target="../media/image102.png"/><Relationship Id="rId7" Type="http://schemas.openxmlformats.org/officeDocument/2006/relationships/image" Target="../media/image97.png"/><Relationship Id="rId8" Type="http://schemas.openxmlformats.org/officeDocument/2006/relationships/image" Target="../media/image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docs.google.com/document/d/1l3H51YnkeUuoXvmSihqgh8DvPXlb1PdShx38znX1rwQ/edit?usp=sharing" TargetMode="External"/><Relationship Id="rId4" Type="http://schemas.openxmlformats.org/officeDocument/2006/relationships/image" Target="../media/image96.png"/><Relationship Id="rId5"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4.png"/><Relationship Id="rId4" Type="http://schemas.openxmlformats.org/officeDocument/2006/relationships/image" Target="../media/image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93.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93.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93.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6" name="Shape 226"/>
        <p:cNvGrpSpPr/>
        <p:nvPr/>
      </p:nvGrpSpPr>
      <p:grpSpPr>
        <a:xfrm>
          <a:off x="0" y="0"/>
          <a:ext cx="0" cy="0"/>
          <a:chOff x="0" y="0"/>
          <a:chExt cx="0" cy="0"/>
        </a:xfrm>
      </p:grpSpPr>
      <p:sp>
        <p:nvSpPr>
          <p:cNvPr id="227" name="Google Shape;227;p36"/>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8" name="Google Shape;228;p36"/>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29" name="Google Shape;229;p36"/>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1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2" name="Google Shape;1022;p126"/>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pic>
        <p:nvPicPr>
          <p:cNvPr id="1023" name="Google Shape;1023;p126"/>
          <p:cNvPicPr preferRelativeResize="0"/>
          <p:nvPr/>
        </p:nvPicPr>
        <p:blipFill>
          <a:blip r:embed="rId4">
            <a:alphaModFix/>
          </a:blip>
          <a:stretch>
            <a:fillRect/>
          </a:stretch>
        </p:blipFill>
        <p:spPr>
          <a:xfrm>
            <a:off x="1432500" y="1467000"/>
            <a:ext cx="6495001" cy="31689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9" name="Google Shape;1029;p127"/>
          <p:cNvSpPr txBox="1"/>
          <p:nvPr/>
        </p:nvSpPr>
        <p:spPr>
          <a:xfrm>
            <a:off x="792751" y="10740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ALTO Y ANCHO </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(de los elementos)</a:t>
            </a:r>
            <a:endParaRPr i="1" sz="3800">
              <a:latin typeface="Anton"/>
              <a:ea typeface="Anton"/>
              <a:cs typeface="Anton"/>
              <a:sym typeface="Anton"/>
            </a:endParaRPr>
          </a:p>
        </p:txBody>
      </p:sp>
      <p:sp>
        <p:nvSpPr>
          <p:cNvPr id="1030" name="Google Shape;1030;p127"/>
          <p:cNvSpPr txBox="1"/>
          <p:nvPr/>
        </p:nvSpPr>
        <p:spPr>
          <a:xfrm>
            <a:off x="619700" y="1306950"/>
            <a:ext cx="3858300" cy="33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000">
                <a:latin typeface="Anton"/>
                <a:ea typeface="Anton"/>
                <a:cs typeface="Anton"/>
                <a:sym typeface="Anton"/>
              </a:rPr>
              <a:t>Ancho</a:t>
            </a:r>
            <a:endParaRPr i="1" sz="2000">
              <a:latin typeface="Anton"/>
              <a:ea typeface="Anton"/>
              <a:cs typeface="Anton"/>
              <a:sym typeface="Anton"/>
            </a:endParaRPr>
          </a:p>
          <a:p>
            <a:pPr indent="0" lvl="0" marL="0" rtl="0" algn="l">
              <a:lnSpc>
                <a:spcPct val="115000"/>
              </a:lnSpc>
              <a:spcBef>
                <a:spcPts val="600"/>
              </a:spcBef>
              <a:spcAft>
                <a:spcPts val="0"/>
              </a:spcAft>
              <a:buNone/>
            </a:pPr>
            <a:r>
              <a:rPr lang="en-GB" sz="1800">
                <a:latin typeface="Helvetica Neue Light"/>
                <a:ea typeface="Helvetica Neue Light"/>
                <a:cs typeface="Helvetica Neue Light"/>
                <a:sym typeface="Helvetica Neue Light"/>
              </a:rPr>
              <a:t>Se denomina </a:t>
            </a:r>
            <a:r>
              <a:rPr i="1" lang="en-GB" sz="1800">
                <a:highlight>
                  <a:srgbClr val="E0FF00"/>
                </a:highlight>
                <a:latin typeface="Helvetica Neue Light"/>
                <a:ea typeface="Helvetica Neue Light"/>
                <a:cs typeface="Helvetica Neue Light"/>
                <a:sym typeface="Helvetica Neue Light"/>
              </a:rPr>
              <a:t>width</a:t>
            </a:r>
            <a:r>
              <a:rPr lang="en-GB" sz="1800">
                <a:highlight>
                  <a:srgbClr val="E0FF00"/>
                </a:highlight>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 la propiedad CSS que controla la anchura de la caja de los elementos.</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Dicha propiedad</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no admite valores negativos, y aquellos en porcentaje se calculan a partir de la anchura de su elemento padre.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sp>
        <p:nvSpPr>
          <p:cNvPr id="1031" name="Google Shape;1031;p127"/>
          <p:cNvSpPr txBox="1"/>
          <p:nvPr/>
        </p:nvSpPr>
        <p:spPr>
          <a:xfrm>
            <a:off x="4793175" y="1306950"/>
            <a:ext cx="3858300" cy="33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000">
                <a:latin typeface="Anton"/>
                <a:ea typeface="Anton"/>
                <a:cs typeface="Anton"/>
                <a:sym typeface="Anton"/>
              </a:rPr>
              <a:t>Alto</a:t>
            </a:r>
            <a:endParaRPr i="1" sz="2000">
              <a:latin typeface="Anton"/>
              <a:ea typeface="Anton"/>
              <a:cs typeface="Anton"/>
              <a:sym typeface="Anton"/>
            </a:endParaRPr>
          </a:p>
          <a:p>
            <a:pPr indent="0" lvl="0" marL="0" rtl="0" algn="l">
              <a:lnSpc>
                <a:spcPct val="115000"/>
              </a:lnSpc>
              <a:spcBef>
                <a:spcPts val="600"/>
              </a:spcBef>
              <a:spcAft>
                <a:spcPts val="0"/>
              </a:spcAft>
              <a:buNone/>
            </a:pPr>
            <a:r>
              <a:rPr lang="en-GB" sz="1800">
                <a:latin typeface="Helvetica Neue Light"/>
                <a:ea typeface="Helvetica Neue Light"/>
                <a:cs typeface="Helvetica Neue Light"/>
                <a:sym typeface="Helvetica Neue Light"/>
              </a:rPr>
              <a:t>La propiedad CSS que controla la altura de la caja de los elementos se denomina </a:t>
            </a:r>
            <a:r>
              <a:rPr i="1" lang="en-GB" sz="1800">
                <a:highlight>
                  <a:srgbClr val="E0FF00"/>
                </a:highlight>
                <a:latin typeface="Helvetica Neue Light"/>
                <a:ea typeface="Helvetica Neue Light"/>
                <a:cs typeface="Helvetica Neue Light"/>
                <a:sym typeface="Helvetica Neue Light"/>
              </a:rPr>
              <a:t>height</a:t>
            </a:r>
            <a:r>
              <a:rPr lang="en-GB" sz="1800">
                <a:highlight>
                  <a:srgbClr val="E0FF00"/>
                </a:highlight>
                <a:latin typeface="Helvetica Neue Light"/>
                <a:ea typeface="Helvetica Neue Light"/>
                <a:cs typeface="Helvetica Neue Light"/>
                <a:sym typeface="Helvetica Neue Light"/>
              </a:rPr>
              <a:t>.</a:t>
            </a:r>
            <a:endParaRPr sz="1800">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No admite valores negativos, y aquellos en porcentaje se calculan a partir de la altura de su elemento padre.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37" name="Google Shape;1037;p128"/>
          <p:cNvSpPr txBox="1"/>
          <p:nvPr/>
        </p:nvSpPr>
        <p:spPr>
          <a:xfrm>
            <a:off x="1453047" y="2625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ALTO Y </a:t>
            </a:r>
            <a:r>
              <a:rPr i="1" lang="en-GB" sz="4000">
                <a:solidFill>
                  <a:schemeClr val="dk1"/>
                </a:solidFill>
                <a:latin typeface="Anton"/>
                <a:ea typeface="Anton"/>
                <a:cs typeface="Anton"/>
                <a:sym typeface="Anton"/>
              </a:rPr>
              <a:t>ANCHO</a:t>
            </a:r>
            <a:endParaRPr i="1" sz="4000">
              <a:latin typeface="Anton"/>
              <a:ea typeface="Anton"/>
              <a:cs typeface="Anton"/>
              <a:sym typeface="Anton"/>
            </a:endParaRPr>
          </a:p>
        </p:txBody>
      </p:sp>
      <p:sp>
        <p:nvSpPr>
          <p:cNvPr id="1038" name="Google Shape;1038;p12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background-color</a:t>
            </a:r>
            <a:r>
              <a:rPr lang="en-GB" sz="1600">
                <a:solidFill>
                  <a:schemeClr val="dk1"/>
                </a:solidFill>
                <a:latin typeface="Consolas"/>
                <a:ea typeface="Consolas"/>
                <a:cs typeface="Consolas"/>
                <a:sym typeface="Consolas"/>
              </a:rPr>
              <a:t>: </a:t>
            </a:r>
            <a:r>
              <a:rPr lang="en-GB" sz="1600">
                <a:solidFill>
                  <a:srgbClr val="0451A5"/>
                </a:solidFill>
                <a:latin typeface="Consolas"/>
                <a:ea typeface="Consolas"/>
                <a:cs typeface="Consolas"/>
                <a:sym typeface="Consolas"/>
              </a:rPr>
              <a:t>beige</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width</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400px</a:t>
            </a:r>
            <a:r>
              <a:rPr lang="en-GB" sz="1600">
                <a:solidFill>
                  <a:schemeClr val="dk1"/>
                </a:solidFill>
                <a:latin typeface="Consolas"/>
                <a:ea typeface="Consolas"/>
                <a:cs typeface="Consolas"/>
                <a:sym typeface="Consolas"/>
              </a:rPr>
              <a:t>; </a:t>
            </a:r>
            <a:r>
              <a:rPr lang="en-GB" sz="1600">
                <a:solidFill>
                  <a:srgbClr val="008000"/>
                </a:solidFill>
                <a:latin typeface="Consolas"/>
                <a:ea typeface="Consolas"/>
                <a:cs typeface="Consolas"/>
                <a:sym typeface="Consolas"/>
              </a:rPr>
              <a:t>/* ancho */</a:t>
            </a:r>
            <a:endParaRPr sz="1600">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height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250px</a:t>
            </a:r>
            <a:r>
              <a:rPr lang="en-GB" sz="1600">
                <a:solidFill>
                  <a:schemeClr val="dk1"/>
                </a:solidFill>
                <a:latin typeface="Consolas"/>
                <a:ea typeface="Consolas"/>
                <a:cs typeface="Consolas"/>
                <a:sym typeface="Consolas"/>
              </a:rPr>
              <a:t>; </a:t>
            </a:r>
            <a:r>
              <a:rPr lang="en-GB" sz="1600">
                <a:solidFill>
                  <a:srgbClr val="008000"/>
                </a:solidFill>
                <a:latin typeface="Consolas"/>
                <a:ea typeface="Consolas"/>
                <a:cs typeface="Consolas"/>
                <a:sym typeface="Consolas"/>
              </a:rPr>
              <a:t>/* alto */</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p:txBody>
      </p:sp>
      <p:sp>
        <p:nvSpPr>
          <p:cNvPr id="1039" name="Google Shape;1039;p12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040" name="Google Shape;1040;p128"/>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041" name="Google Shape;1041;p12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unidad (px, porcentaje, rem, viewport) | </a:t>
            </a:r>
            <a:r>
              <a:rPr lang="en-GB" sz="1200" u="sng">
                <a:solidFill>
                  <a:schemeClr val="hlink"/>
                </a:solidFill>
                <a:latin typeface="Helvetica Neue Light"/>
                <a:ea typeface="Helvetica Neue Light"/>
                <a:cs typeface="Helvetica Neue Light"/>
                <a:sym typeface="Helvetica Neue Light"/>
                <a:hlinkClick r:id="rId4"/>
              </a:rPr>
              <a:t>Ejemplos y más información</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1042" name="Google Shape;1042;p128"/>
          <p:cNvPicPr preferRelativeResize="0"/>
          <p:nvPr/>
        </p:nvPicPr>
        <p:blipFill>
          <a:blip r:embed="rId5">
            <a:alphaModFix/>
          </a:blip>
          <a:stretch>
            <a:fillRect/>
          </a:stretch>
        </p:blipFill>
        <p:spPr>
          <a:xfrm>
            <a:off x="5267100" y="1929100"/>
            <a:ext cx="3485464" cy="2228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48" name="Google Shape;1048;p129"/>
          <p:cNvSpPr txBox="1"/>
          <p:nvPr/>
        </p:nvSpPr>
        <p:spPr>
          <a:xfrm>
            <a:off x="1453047" y="274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PROBLEMA COMÚN</a:t>
            </a:r>
            <a:endParaRPr i="1" sz="4000">
              <a:latin typeface="Anton"/>
              <a:ea typeface="Anton"/>
              <a:cs typeface="Anton"/>
              <a:sym typeface="Anton"/>
            </a:endParaRPr>
          </a:p>
        </p:txBody>
      </p:sp>
      <p:sp>
        <p:nvSpPr>
          <p:cNvPr id="1049" name="Google Shape;1049;p12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beige</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rgbClr val="008000"/>
                </a:solidFill>
                <a:latin typeface="Consolas"/>
                <a:ea typeface="Consolas"/>
                <a:cs typeface="Consolas"/>
                <a:sym typeface="Consolas"/>
              </a:rPr>
              <a:t>/* no va a funcionar poner la altura así, si su padre es body */</a:t>
            </a:r>
            <a:br>
              <a:rPr lang="en-GB">
                <a:solidFill>
                  <a:srgbClr val="008000"/>
                </a:solidFill>
                <a:latin typeface="Consolas"/>
                <a:ea typeface="Consolas"/>
                <a:cs typeface="Consolas"/>
                <a:sym typeface="Consolas"/>
              </a:rPr>
            </a:br>
            <a:r>
              <a:rPr lang="en-GB">
                <a:solidFill>
                  <a:srgbClr val="008000"/>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050" name="Google Shape;1050;p12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051" name="Google Shape;1051;p129"/>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052" name="Google Shape;1052;p12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Como el padre es BODY, y no tiene una altura definida no podrá aplicarse un 100% (</a:t>
            </a:r>
            <a:r>
              <a:rPr lang="en-GB" sz="1200" u="sng">
                <a:solidFill>
                  <a:schemeClr val="hlink"/>
                </a:solidFill>
                <a:latin typeface="Helvetica Neue Light"/>
                <a:ea typeface="Helvetica Neue Light"/>
                <a:cs typeface="Helvetica Neue Light"/>
                <a:sym typeface="Helvetica Neue Light"/>
                <a:hlinkClick r:id="rId4"/>
              </a:rPr>
              <a:t>ver más</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1053" name="Google Shape;1053;p129"/>
          <p:cNvPicPr preferRelativeResize="0"/>
          <p:nvPr/>
        </p:nvPicPr>
        <p:blipFill>
          <a:blip r:embed="rId5">
            <a:alphaModFix/>
          </a:blip>
          <a:stretch>
            <a:fillRect/>
          </a:stretch>
        </p:blipFill>
        <p:spPr>
          <a:xfrm>
            <a:off x="5047350" y="1991250"/>
            <a:ext cx="3686554" cy="2165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59" name="Google Shape;1059;p130"/>
          <p:cNvSpPr txBox="1"/>
          <p:nvPr/>
        </p:nvSpPr>
        <p:spPr>
          <a:xfrm>
            <a:off x="1453047" y="2505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SOLUCIÓN</a:t>
            </a:r>
            <a:endParaRPr i="1" sz="4000">
              <a:latin typeface="Anton"/>
              <a:ea typeface="Anton"/>
              <a:cs typeface="Anton"/>
              <a:sym typeface="Anton"/>
            </a:endParaRPr>
          </a:p>
        </p:txBody>
      </p:sp>
      <p:sp>
        <p:nvSpPr>
          <p:cNvPr id="1060" name="Google Shape;1060;p13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beige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rgbClr val="008000"/>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rgbClr val="008000"/>
                </a:solidFill>
                <a:latin typeface="Consolas"/>
                <a:ea typeface="Consolas"/>
                <a:cs typeface="Consolas"/>
                <a:sym typeface="Consolas"/>
              </a:rPr>
              <a:t>   /* al usar medida 'vh' (viewport height) */</a:t>
            </a:r>
            <a:endParaRPr>
              <a:solidFill>
                <a:srgbClr val="008000"/>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100vh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061" name="Google Shape;1061;p13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062" name="Google Shape;1062;p130"/>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063" name="Google Shape;1063;p13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Usando medidas “viewport” (tamaño de la ventana del navegador) es posible solucionarlo (</a:t>
            </a:r>
            <a:r>
              <a:rPr lang="en-GB" sz="1200" u="sng">
                <a:solidFill>
                  <a:schemeClr val="hlink"/>
                </a:solidFill>
                <a:latin typeface="Helvetica Neue Light"/>
                <a:ea typeface="Helvetica Neue Light"/>
                <a:cs typeface="Helvetica Neue Light"/>
                <a:sym typeface="Helvetica Neue Light"/>
                <a:hlinkClick r:id="rId4"/>
              </a:rPr>
              <a:t>ver más</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1064" name="Google Shape;1064;p130"/>
          <p:cNvPicPr preferRelativeResize="0"/>
          <p:nvPr/>
        </p:nvPicPr>
        <p:blipFill>
          <a:blip r:embed="rId5">
            <a:alphaModFix/>
          </a:blip>
          <a:stretch>
            <a:fillRect/>
          </a:stretch>
        </p:blipFill>
        <p:spPr>
          <a:xfrm>
            <a:off x="5212350" y="1991250"/>
            <a:ext cx="2924476" cy="2165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1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0" name="Google Shape;1070;p131"/>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ALGO MÁS PARA ACLARAR</a:t>
            </a:r>
            <a:endParaRPr i="1" sz="4000">
              <a:latin typeface="Anton"/>
              <a:ea typeface="Anton"/>
              <a:cs typeface="Anton"/>
              <a:sym typeface="Anton"/>
            </a:endParaRPr>
          </a:p>
        </p:txBody>
      </p:sp>
      <p:sp>
        <p:nvSpPr>
          <p:cNvPr id="1071" name="Google Shape;1071;p131"/>
          <p:cNvSpPr txBox="1"/>
          <p:nvPr/>
        </p:nvSpPr>
        <p:spPr>
          <a:xfrm>
            <a:off x="497375" y="1886750"/>
            <a:ext cx="4180800" cy="222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Cuando un elemento tiene un alto o ancho fijos, </a:t>
            </a:r>
            <a:r>
              <a:rPr lang="en-GB" sz="1800">
                <a:solidFill>
                  <a:schemeClr val="dk1"/>
                </a:solidFill>
                <a:highlight>
                  <a:srgbClr val="E0FF00"/>
                </a:highlight>
                <a:latin typeface="Helvetica Neue Light"/>
                <a:ea typeface="Helvetica Neue Light"/>
                <a:cs typeface="Helvetica Neue Light"/>
                <a:sym typeface="Helvetica Neue Light"/>
              </a:rPr>
              <a:t>cualquier contenido que exceda la caja será visible.</a:t>
            </a:r>
            <a:r>
              <a:rPr lang="en-GB" sz="1800">
                <a:solidFill>
                  <a:schemeClr val="dk1"/>
                </a:solidFill>
                <a:latin typeface="Helvetica Neue Light"/>
                <a:ea typeface="Helvetica Neue Light"/>
                <a:cs typeface="Helvetica Neue Light"/>
                <a:sym typeface="Helvetica Neue Light"/>
              </a:rPr>
              <a:t> El inconveniente que esto genera es que, si luego se suma otro contenido, los mismos se van a superponer. </a:t>
            </a:r>
            <a:endParaRPr sz="1800">
              <a:solidFill>
                <a:schemeClr val="dk1"/>
              </a:solidFill>
              <a:latin typeface="Helvetica Neue Light"/>
              <a:ea typeface="Helvetica Neue Light"/>
              <a:cs typeface="Helvetica Neue Light"/>
              <a:sym typeface="Helvetica Neue Light"/>
            </a:endParaRPr>
          </a:p>
          <a:p>
            <a:pPr indent="0" lvl="0" marL="0" rtl="0" algn="l">
              <a:lnSpc>
                <a:spcPct val="125000"/>
              </a:lnSpc>
              <a:spcBef>
                <a:spcPts val="1800"/>
              </a:spcBef>
              <a:spcAft>
                <a:spcPts val="1200"/>
              </a:spcAft>
              <a:buNone/>
            </a:pPr>
            <a:r>
              <a:t/>
            </a:r>
            <a:endParaRPr sz="1800">
              <a:latin typeface="Helvetica Neue Light"/>
              <a:ea typeface="Helvetica Neue Light"/>
              <a:cs typeface="Helvetica Neue Light"/>
              <a:sym typeface="Helvetica Neue Light"/>
            </a:endParaRPr>
          </a:p>
        </p:txBody>
      </p:sp>
      <p:pic>
        <p:nvPicPr>
          <p:cNvPr id="1072" name="Google Shape;1072;p131"/>
          <p:cNvPicPr preferRelativeResize="0"/>
          <p:nvPr/>
        </p:nvPicPr>
        <p:blipFill>
          <a:blip r:embed="rId4">
            <a:alphaModFix/>
          </a:blip>
          <a:stretch>
            <a:fillRect/>
          </a:stretch>
        </p:blipFill>
        <p:spPr>
          <a:xfrm>
            <a:off x="5236077" y="1367125"/>
            <a:ext cx="3071098" cy="3000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1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8" name="Google Shape;1078;p132"/>
          <p:cNvSpPr txBox="1"/>
          <p:nvPr/>
        </p:nvSpPr>
        <p:spPr>
          <a:xfrm>
            <a:off x="1453047" y="-4213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EJEMPLO</a:t>
            </a:r>
            <a:endParaRPr i="1" sz="4000">
              <a:latin typeface="Anton"/>
              <a:ea typeface="Anton"/>
              <a:cs typeface="Anton"/>
              <a:sym typeface="Anton"/>
            </a:endParaRPr>
          </a:p>
        </p:txBody>
      </p:sp>
      <p:sp>
        <p:nvSpPr>
          <p:cNvPr id="1079" name="Google Shape;1079;p132"/>
          <p:cNvSpPr txBox="1"/>
          <p:nvPr/>
        </p:nvSpPr>
        <p:spPr>
          <a:xfrm>
            <a:off x="4592325" y="1389800"/>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decorativas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solid 1px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5px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inline-block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font-size</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32px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font-family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Arial</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que hacen el "problema"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100px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110px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1080" name="Google Shape;1080;p132"/>
          <p:cNvSpPr txBox="1"/>
          <p:nvPr/>
        </p:nvSpPr>
        <p:spPr>
          <a:xfrm>
            <a:off x="4618475" y="9804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081" name="Google Shape;1081;p132"/>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CSS IS &lt;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&gt;AWESOME&lt;/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1082" name="Google Shape;1082;p132"/>
          <p:cNvSpPr txBox="1"/>
          <p:nvPr/>
        </p:nvSpPr>
        <p:spPr>
          <a:xfrm>
            <a:off x="818275" y="1429325"/>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pic>
        <p:nvPicPr>
          <p:cNvPr id="1083" name="Google Shape;1083;p132"/>
          <p:cNvPicPr preferRelativeResize="0"/>
          <p:nvPr/>
        </p:nvPicPr>
        <p:blipFill>
          <a:blip r:embed="rId4">
            <a:alphaModFix/>
          </a:blip>
          <a:stretch>
            <a:fillRect/>
          </a:stretch>
        </p:blipFill>
        <p:spPr>
          <a:xfrm>
            <a:off x="1225713" y="3112075"/>
            <a:ext cx="2486025" cy="1600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id="1088" name="Google Shape;1088;p1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9" name="Google Shape;1089;p133"/>
          <p:cNvSpPr txBox="1"/>
          <p:nvPr/>
        </p:nvSpPr>
        <p:spPr>
          <a:xfrm>
            <a:off x="461525" y="1367125"/>
            <a:ext cx="8178600" cy="30000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1800"/>
              </a:spcBef>
              <a:spcAft>
                <a:spcPts val="0"/>
              </a:spcAft>
              <a:buNone/>
            </a:pPr>
            <a:r>
              <a:t/>
            </a:r>
            <a:endParaRPr sz="1900">
              <a:latin typeface="Helvetica Neue Light"/>
              <a:ea typeface="Helvetica Neue Light"/>
              <a:cs typeface="Helvetica Neue Light"/>
              <a:sym typeface="Helvetica Neue Light"/>
            </a:endParaRPr>
          </a:p>
          <a:p>
            <a:pPr indent="0" lvl="0" marL="0" rtl="0" algn="l">
              <a:lnSpc>
                <a:spcPct val="125000"/>
              </a:lnSpc>
              <a:spcBef>
                <a:spcPts val="1800"/>
              </a:spcBef>
              <a:spcAft>
                <a:spcPts val="0"/>
              </a:spcAft>
              <a:buNone/>
            </a:pPr>
            <a:r>
              <a:rPr lang="en-GB" sz="1900">
                <a:latin typeface="Helvetica Neue Light"/>
                <a:ea typeface="Helvetica Neue Light"/>
                <a:cs typeface="Helvetica Neue Light"/>
                <a:sym typeface="Helvetica Neue Light"/>
              </a:rPr>
              <a:t>Propiedad: </a:t>
            </a:r>
            <a:r>
              <a:rPr lang="en-GB" sz="1900">
                <a:highlight>
                  <a:srgbClr val="E0FF00"/>
                </a:highlight>
                <a:latin typeface="Helvetica Neue Light"/>
                <a:ea typeface="Helvetica Neue Light"/>
                <a:cs typeface="Helvetica Neue Light"/>
                <a:sym typeface="Helvetica Neue Light"/>
              </a:rPr>
              <a:t>overflow</a:t>
            </a:r>
            <a:br>
              <a:rPr lang="en-GB" sz="1900">
                <a:latin typeface="Helvetica Neue Light"/>
                <a:ea typeface="Helvetica Neue Light"/>
                <a:cs typeface="Helvetica Neue Light"/>
                <a:sym typeface="Helvetica Neue Light"/>
              </a:rPr>
            </a:br>
            <a:r>
              <a:rPr lang="en-GB" sz="1900">
                <a:latin typeface="Helvetica Neue Light"/>
                <a:ea typeface="Helvetica Neue Light"/>
                <a:cs typeface="Helvetica Neue Light"/>
                <a:sym typeface="Helvetica Neue Light"/>
              </a:rPr>
              <a:t>Tiene 4 valores posibles: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visible</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valor por defecto. El excedente es visible.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hidden</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el excedente no se muestra (lo corta) →  </a:t>
            </a:r>
            <a:r>
              <a:rPr lang="en-GB" sz="1900">
                <a:highlight>
                  <a:srgbClr val="E0FF00"/>
                </a:highlight>
                <a:latin typeface="Helvetica Neue Light"/>
                <a:ea typeface="Helvetica Neue Light"/>
                <a:cs typeface="Helvetica Neue Light"/>
                <a:sym typeface="Helvetica Neue Light"/>
              </a:rPr>
              <a:t>recomendado. </a:t>
            </a:r>
            <a:r>
              <a:rPr lang="en-GB" sz="1900">
                <a:latin typeface="Helvetica Neue Light"/>
                <a:ea typeface="Helvetica Neue Light"/>
                <a:cs typeface="Helvetica Neue Light"/>
                <a:sym typeface="Helvetica Neue Light"/>
              </a:rPr>
              <a:t>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scroll</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genera una barra de scroll en los dos ejes (x/y) del elemento, aunque no se necesite.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auto</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genera el scroll solo en el eje necesario.</a:t>
            </a:r>
            <a:endParaRPr sz="1900">
              <a:latin typeface="Helvetica Neue Light"/>
              <a:ea typeface="Helvetica Neue Light"/>
              <a:cs typeface="Helvetica Neue Light"/>
              <a:sym typeface="Helvetica Neue Light"/>
            </a:endParaRPr>
          </a:p>
          <a:p>
            <a:pPr indent="0" lvl="0" marL="0" rtl="0" algn="l">
              <a:lnSpc>
                <a:spcPct val="125000"/>
              </a:lnSpc>
              <a:spcBef>
                <a:spcPts val="1800"/>
              </a:spcBef>
              <a:spcAft>
                <a:spcPts val="0"/>
              </a:spcAft>
              <a:buNone/>
            </a:pPr>
            <a:r>
              <a:rPr lang="en-GB" sz="1900">
                <a:latin typeface="Helvetica Neue Light"/>
                <a:ea typeface="Helvetica Neue Light"/>
                <a:cs typeface="Helvetica Neue Light"/>
                <a:sym typeface="Helvetica Neue Light"/>
              </a:rPr>
              <a:t>Veamos cómo se ve aplicando el </a:t>
            </a:r>
            <a:r>
              <a:rPr lang="en-GB" sz="1900">
                <a:highlight>
                  <a:srgbClr val="E0FF00"/>
                </a:highlight>
                <a:latin typeface="Helvetica Neue Light"/>
                <a:ea typeface="Helvetica Neue Light"/>
                <a:cs typeface="Helvetica Neue Light"/>
                <a:sym typeface="Helvetica Neue Light"/>
              </a:rPr>
              <a:t>overflow: hidden</a:t>
            </a:r>
            <a:r>
              <a:rPr lang="en-GB" sz="1900">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a:p>
            <a:pPr indent="0" lvl="0" marL="0" rtl="0" algn="l">
              <a:spcBef>
                <a:spcPts val="1200"/>
              </a:spcBef>
              <a:spcAft>
                <a:spcPts val="0"/>
              </a:spcAft>
              <a:buNone/>
            </a:pPr>
            <a:br>
              <a:rPr lang="en-GB" sz="1900">
                <a:latin typeface="Helvetica Neue Light"/>
                <a:ea typeface="Helvetica Neue Light"/>
                <a:cs typeface="Helvetica Neue Light"/>
                <a:sym typeface="Helvetica Neue Light"/>
              </a:rPr>
            </a:br>
            <a:endParaRPr sz="1900">
              <a:latin typeface="Helvetica Neue Light"/>
              <a:ea typeface="Helvetica Neue Light"/>
              <a:cs typeface="Helvetica Neue Light"/>
              <a:sym typeface="Helvetica Neue Light"/>
            </a:endParaRPr>
          </a:p>
        </p:txBody>
      </p:sp>
      <p:sp>
        <p:nvSpPr>
          <p:cNvPr id="1090" name="Google Shape;1090;p133"/>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OVERFLOW</a:t>
            </a:r>
            <a:endParaRPr i="1" sz="40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1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96" name="Google Shape;1096;p134"/>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SOLUCIÓN</a:t>
            </a:r>
            <a:endParaRPr i="1" sz="4000">
              <a:latin typeface="Anton"/>
              <a:ea typeface="Anton"/>
              <a:cs typeface="Anton"/>
              <a:sym typeface="Anton"/>
            </a:endParaRPr>
          </a:p>
        </p:txBody>
      </p:sp>
      <p:sp>
        <p:nvSpPr>
          <p:cNvPr id="1097" name="Google Shape;1097;p134"/>
          <p:cNvSpPr txBox="1"/>
          <p:nvPr/>
        </p:nvSpPr>
        <p:spPr>
          <a:xfrm>
            <a:off x="4592325" y="856400"/>
            <a:ext cx="4009500" cy="3692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decorativas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solid 1px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5px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inline-block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font-size</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32px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font-family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Arial</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que hacen el "problema"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100px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110px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solucion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overflow</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hidden</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1098" name="Google Shape;1098;p134"/>
          <p:cNvSpPr txBox="1"/>
          <p:nvPr/>
        </p:nvSpPr>
        <p:spPr>
          <a:xfrm>
            <a:off x="4618475" y="4470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099" name="Google Shape;1099;p134"/>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CSS IS &lt;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&gt;AWESOME&lt;/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1100" name="Google Shape;1100;p134"/>
          <p:cNvSpPr txBox="1"/>
          <p:nvPr/>
        </p:nvSpPr>
        <p:spPr>
          <a:xfrm>
            <a:off x="818275" y="1429325"/>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pic>
        <p:nvPicPr>
          <p:cNvPr id="1101" name="Google Shape;1101;p134"/>
          <p:cNvPicPr preferRelativeResize="0"/>
          <p:nvPr/>
        </p:nvPicPr>
        <p:blipFill>
          <a:blip r:embed="rId4">
            <a:alphaModFix/>
          </a:blip>
          <a:stretch>
            <a:fillRect/>
          </a:stretch>
        </p:blipFill>
        <p:spPr>
          <a:xfrm>
            <a:off x="1618288" y="3242850"/>
            <a:ext cx="2371725" cy="17621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1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07" name="Google Shape;1107;p135"/>
          <p:cNvSpPr txBox="1"/>
          <p:nvPr/>
        </p:nvSpPr>
        <p:spPr>
          <a:xfrm>
            <a:off x="792751" y="25055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ESPACIO EXTERIOR</a:t>
            </a:r>
            <a:endParaRPr i="1" sz="4000">
              <a:latin typeface="Anton"/>
              <a:ea typeface="Anton"/>
              <a:cs typeface="Anton"/>
              <a:sym typeface="Anton"/>
            </a:endParaRPr>
          </a:p>
        </p:txBody>
      </p:sp>
      <p:sp>
        <p:nvSpPr>
          <p:cNvPr id="1108" name="Google Shape;1108;p135"/>
          <p:cNvSpPr txBox="1"/>
          <p:nvPr/>
        </p:nvSpPr>
        <p:spPr>
          <a:xfrm>
            <a:off x="619700" y="1306950"/>
            <a:ext cx="4016100" cy="368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300">
                <a:latin typeface="Anton"/>
                <a:ea typeface="Anton"/>
                <a:cs typeface="Anton"/>
                <a:sym typeface="Anton"/>
              </a:rPr>
              <a:t>Margin (márgenes)</a:t>
            </a:r>
            <a:endParaRPr i="1" sz="2300">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margin-top, margin-right, margin-bottom y margin-left,</a:t>
            </a:r>
            <a:r>
              <a:rPr lang="en-GB" sz="1800">
                <a:solidFill>
                  <a:schemeClr val="dk1"/>
                </a:solidFill>
                <a:latin typeface="Helvetica Neue Light"/>
                <a:ea typeface="Helvetica Neue Light"/>
                <a:cs typeface="Helvetica Neue Light"/>
                <a:sym typeface="Helvetica Neue Light"/>
              </a:rPr>
              <a:t> se utilizan para definir los márgenes de cada uno de los lados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margin</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1109" name="Google Shape;1109;p135"/>
          <p:cNvPicPr preferRelativeResize="0"/>
          <p:nvPr/>
        </p:nvPicPr>
        <p:blipFill>
          <a:blip r:embed="rId4">
            <a:alphaModFix/>
          </a:blip>
          <a:stretch>
            <a:fillRect/>
          </a:stretch>
        </p:blipFill>
        <p:spPr>
          <a:xfrm>
            <a:off x="4808525" y="1566803"/>
            <a:ext cx="3945924" cy="29943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RECAPITULACIÓN DE LA CLASE ANTERIOR</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1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15" name="Google Shape;1115;p136"/>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CÓDIGO EJEMPLO</a:t>
            </a:r>
            <a:endParaRPr i="1" sz="4000">
              <a:latin typeface="Anton"/>
              <a:ea typeface="Anton"/>
              <a:cs typeface="Anton"/>
              <a:sym typeface="Anton"/>
            </a:endParaRPr>
          </a:p>
        </p:txBody>
      </p:sp>
      <p:sp>
        <p:nvSpPr>
          <p:cNvPr id="1116" name="Google Shape;1116;p136"/>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margin-top</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margin-right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margin-bottom</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margin-left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008000"/>
                </a:solidFill>
                <a:latin typeface="Consolas"/>
                <a:ea typeface="Consolas"/>
                <a:cs typeface="Consolas"/>
                <a:sym typeface="Consolas"/>
              </a:rPr>
              <a:t>/* forma abreviada pone en top, right, bottom, left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1117" name="Google Shape;1117;p136"/>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latin typeface="Helvetica Neue Light"/>
                <a:ea typeface="Helvetica Neue Light"/>
                <a:cs typeface="Helvetica Neue Light"/>
                <a:sym typeface="Helvetica Neue Light"/>
                <a:hlinkClick r:id="rId4"/>
              </a:rPr>
              <a:t>Más información sobre Margin</a:t>
            </a:r>
            <a:r>
              <a:rPr lang="en-GB" sz="1200">
                <a:latin typeface="Helvetica Neue Light"/>
                <a:ea typeface="Helvetica Neue Light"/>
                <a:cs typeface="Helvetica Neue Light"/>
                <a:sym typeface="Helvetica Neue Light"/>
              </a:rPr>
              <a:t> | Nota: se pueden resumir los 4 lados poniendo solo “margin: valor”  </a:t>
            </a:r>
            <a:endParaRPr sz="1200">
              <a:latin typeface="Helvetica Neue Light"/>
              <a:ea typeface="Helvetica Neue Light"/>
              <a:cs typeface="Helvetica Neue Light"/>
              <a:sym typeface="Helvetica Neue Light"/>
            </a:endParaRPr>
          </a:p>
        </p:txBody>
      </p:sp>
      <p:sp>
        <p:nvSpPr>
          <p:cNvPr id="1118" name="Google Shape;1118;p136"/>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19" name="Google Shape;1119;p136"/>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20" name="Google Shape;1120;p136"/>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21" name="Google Shape;1121;p136"/>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22" name="Google Shape;1122;p136"/>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23" name="Google Shape;1123;p136"/>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5px</a:t>
            </a:r>
            <a:endParaRPr b="1" sz="1800">
              <a:latin typeface="Lato"/>
              <a:ea typeface="Lato"/>
              <a:cs typeface="Lato"/>
              <a:sym typeface="Lato"/>
            </a:endParaRPr>
          </a:p>
        </p:txBody>
      </p:sp>
      <p:sp>
        <p:nvSpPr>
          <p:cNvPr id="1124" name="Google Shape;1124;p136"/>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10px</a:t>
            </a:r>
            <a:endParaRPr b="1" sz="1800">
              <a:latin typeface="Lato"/>
              <a:ea typeface="Lato"/>
              <a:cs typeface="Lato"/>
              <a:sym typeface="Lato"/>
            </a:endParaRPr>
          </a:p>
        </p:txBody>
      </p:sp>
      <p:sp>
        <p:nvSpPr>
          <p:cNvPr id="1125" name="Google Shape;1125;p136"/>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12px</a:t>
            </a:r>
            <a:endParaRPr b="1" sz="1800">
              <a:latin typeface="Lato"/>
              <a:ea typeface="Lato"/>
              <a:cs typeface="Lato"/>
              <a:sym typeface="Lato"/>
            </a:endParaRPr>
          </a:p>
        </p:txBody>
      </p:sp>
      <p:sp>
        <p:nvSpPr>
          <p:cNvPr id="1126" name="Google Shape;1126;p136"/>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latin typeface="Lato"/>
                <a:ea typeface="Lato"/>
                <a:cs typeface="Lato"/>
                <a:sym typeface="Lato"/>
              </a:rPr>
              <a:t>15px</a:t>
            </a:r>
            <a:endParaRPr b="1" sz="1800">
              <a:latin typeface="Lato"/>
              <a:ea typeface="Lato"/>
              <a:cs typeface="Lato"/>
              <a:sym typeface="Lato"/>
            </a:endParaRPr>
          </a:p>
        </p:txBody>
      </p:sp>
      <p:cxnSp>
        <p:nvCxnSpPr>
          <p:cNvPr id="1127" name="Google Shape;1127;p136"/>
          <p:cNvCxnSpPr/>
          <p:nvPr/>
        </p:nvCxnSpPr>
        <p:spPr>
          <a:xfrm>
            <a:off x="2704825" y="2238750"/>
            <a:ext cx="351900" cy="513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33" name="Google Shape;1133;p137"/>
          <p:cNvSpPr txBox="1"/>
          <p:nvPr/>
        </p:nvSpPr>
        <p:spPr>
          <a:xfrm>
            <a:off x="792751" y="23860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ESPACIO INTERIOR</a:t>
            </a:r>
            <a:endParaRPr i="1" sz="4000">
              <a:latin typeface="Anton"/>
              <a:ea typeface="Anton"/>
              <a:cs typeface="Anton"/>
              <a:sym typeface="Anton"/>
            </a:endParaRPr>
          </a:p>
        </p:txBody>
      </p:sp>
      <p:sp>
        <p:nvSpPr>
          <p:cNvPr id="1134" name="Google Shape;1134;p137"/>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200">
                <a:latin typeface="Anton"/>
                <a:ea typeface="Anton"/>
                <a:cs typeface="Anton"/>
                <a:sym typeface="Anton"/>
              </a:rPr>
              <a:t>Padding (relleno)</a:t>
            </a:r>
            <a:endParaRPr i="1" sz="22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padding-top, padding-right, padding-bottom y padding-left</a:t>
            </a:r>
            <a:r>
              <a:rPr lang="en-GB" sz="1800">
                <a:solidFill>
                  <a:schemeClr val="dk1"/>
                </a:solidFill>
                <a:latin typeface="Helvetica Neue Light"/>
                <a:ea typeface="Helvetica Neue Light"/>
                <a:cs typeface="Helvetica Neue Light"/>
                <a:sym typeface="Helvetica Neue Light"/>
              </a:rPr>
              <a:t>, se utilizan para definir los espacios internos de cada uno de los lados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padding</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1135" name="Google Shape;1135;p137"/>
          <p:cNvPicPr preferRelativeResize="0"/>
          <p:nvPr/>
        </p:nvPicPr>
        <p:blipFill>
          <a:blip r:embed="rId4">
            <a:alphaModFix/>
          </a:blip>
          <a:stretch>
            <a:fillRect/>
          </a:stretch>
        </p:blipFill>
        <p:spPr>
          <a:xfrm>
            <a:off x="4635800" y="1381438"/>
            <a:ext cx="4203400" cy="328152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41" name="Google Shape;1141;p138"/>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CÓDIGO EJEMPLO</a:t>
            </a:r>
            <a:endParaRPr i="1" sz="4000">
              <a:latin typeface="Anton"/>
              <a:ea typeface="Anton"/>
              <a:cs typeface="Anton"/>
              <a:sym typeface="Anton"/>
            </a:endParaRPr>
          </a:p>
        </p:txBody>
      </p:sp>
      <p:sp>
        <p:nvSpPr>
          <p:cNvPr id="1142" name="Google Shape;1142;p138"/>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padding-top</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padding-right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padding-bottom</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padding-left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rgbClr val="008000"/>
                </a:solidFill>
                <a:latin typeface="Consolas"/>
                <a:ea typeface="Consolas"/>
                <a:cs typeface="Consolas"/>
                <a:sym typeface="Consolas"/>
              </a:rPr>
              <a:t>/* forma abreviada */</a:t>
            </a:r>
            <a:endParaRPr sz="1600">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1143" name="Google Shape;1143;p138"/>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latin typeface="Helvetica Neue Light"/>
                <a:ea typeface="Helvetica Neue Light"/>
                <a:cs typeface="Helvetica Neue Light"/>
                <a:sym typeface="Helvetica Neue Light"/>
                <a:hlinkClick r:id="rId4"/>
              </a:rPr>
              <a:t>Más información sobre padding</a:t>
            </a:r>
            <a:r>
              <a:rPr lang="en-GB" sz="1200">
                <a:latin typeface="Helvetica Neue Light"/>
                <a:ea typeface="Helvetica Neue Light"/>
                <a:cs typeface="Helvetica Neue Light"/>
                <a:sym typeface="Helvetica Neue Light"/>
              </a:rPr>
              <a:t> | Nota: se pueden resumir los 4 lados poniendo solo “margin: valor”  </a:t>
            </a:r>
            <a:endParaRPr sz="1200">
              <a:latin typeface="Helvetica Neue Light"/>
              <a:ea typeface="Helvetica Neue Light"/>
              <a:cs typeface="Helvetica Neue Light"/>
              <a:sym typeface="Helvetica Neue Light"/>
            </a:endParaRPr>
          </a:p>
        </p:txBody>
      </p:sp>
      <p:sp>
        <p:nvSpPr>
          <p:cNvPr id="1144" name="Google Shape;1144;p138"/>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45" name="Google Shape;1145;p138"/>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46" name="Google Shape;1146;p138"/>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47" name="Google Shape;1147;p138"/>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48" name="Google Shape;1148;p138"/>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49" name="Google Shape;1149;p138"/>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5px</a:t>
            </a:r>
            <a:endParaRPr b="1" sz="1800">
              <a:latin typeface="Lato"/>
              <a:ea typeface="Lato"/>
              <a:cs typeface="Lato"/>
              <a:sym typeface="Lato"/>
            </a:endParaRPr>
          </a:p>
        </p:txBody>
      </p:sp>
      <p:sp>
        <p:nvSpPr>
          <p:cNvPr id="1150" name="Google Shape;1150;p138"/>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10px</a:t>
            </a:r>
            <a:endParaRPr b="1" sz="1800">
              <a:latin typeface="Lato"/>
              <a:ea typeface="Lato"/>
              <a:cs typeface="Lato"/>
              <a:sym typeface="Lato"/>
            </a:endParaRPr>
          </a:p>
        </p:txBody>
      </p:sp>
      <p:sp>
        <p:nvSpPr>
          <p:cNvPr id="1151" name="Google Shape;1151;p138"/>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12px</a:t>
            </a:r>
            <a:endParaRPr b="1" sz="1800">
              <a:latin typeface="Lato"/>
              <a:ea typeface="Lato"/>
              <a:cs typeface="Lato"/>
              <a:sym typeface="Lato"/>
            </a:endParaRPr>
          </a:p>
        </p:txBody>
      </p:sp>
      <p:sp>
        <p:nvSpPr>
          <p:cNvPr id="1152" name="Google Shape;1152;p138"/>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latin typeface="Lato"/>
                <a:ea typeface="Lato"/>
                <a:cs typeface="Lato"/>
                <a:sym typeface="Lato"/>
              </a:rPr>
              <a:t>15px</a:t>
            </a:r>
            <a:endParaRPr b="1" sz="1800">
              <a:latin typeface="Lato"/>
              <a:ea typeface="Lato"/>
              <a:cs typeface="Lato"/>
              <a:sym typeface="Lato"/>
            </a:endParaRPr>
          </a:p>
        </p:txBody>
      </p:sp>
      <p:cxnSp>
        <p:nvCxnSpPr>
          <p:cNvPr id="1153" name="Google Shape;1153;p138"/>
          <p:cNvCxnSpPr/>
          <p:nvPr/>
        </p:nvCxnSpPr>
        <p:spPr>
          <a:xfrm>
            <a:off x="2704825" y="2238750"/>
            <a:ext cx="351900" cy="513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59" name="Google Shape;1159;p139"/>
          <p:cNvSpPr txBox="1"/>
          <p:nvPr/>
        </p:nvSpPr>
        <p:spPr>
          <a:xfrm>
            <a:off x="792751" y="226625"/>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1160" name="Google Shape;1160;p139"/>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200">
                <a:latin typeface="Anton"/>
                <a:ea typeface="Anton"/>
                <a:cs typeface="Anton"/>
                <a:sym typeface="Anton"/>
              </a:rPr>
              <a:t>Border</a:t>
            </a:r>
            <a:endParaRPr i="1" sz="22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border-top, border-right, border-bottom, y border-left,</a:t>
            </a:r>
            <a:r>
              <a:rPr lang="en-GB" sz="1800">
                <a:solidFill>
                  <a:schemeClr val="dk1"/>
                </a:solidFill>
                <a:highlight>
                  <a:srgbClr val="E0FF00"/>
                </a:highlight>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se utilizan para definir los bordes de cada lado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border</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1161" name="Google Shape;1161;p139"/>
          <p:cNvPicPr preferRelativeResize="0"/>
          <p:nvPr/>
        </p:nvPicPr>
        <p:blipFill>
          <a:blip r:embed="rId4">
            <a:alphaModFix/>
          </a:blip>
          <a:stretch>
            <a:fillRect/>
          </a:stretch>
        </p:blipFill>
        <p:spPr>
          <a:xfrm>
            <a:off x="4776925" y="1935450"/>
            <a:ext cx="4203401" cy="243675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1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7" name="Google Shape;1167;p140"/>
          <p:cNvSpPr txBox="1"/>
          <p:nvPr/>
        </p:nvSpPr>
        <p:spPr>
          <a:xfrm>
            <a:off x="1092976" y="250550"/>
            <a:ext cx="75585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1168" name="Google Shape;1168;p140"/>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300">
                <a:latin typeface="Anton"/>
                <a:ea typeface="Anton"/>
                <a:cs typeface="Anton"/>
                <a:sym typeface="Anton"/>
              </a:rPr>
              <a:t>Nota</a:t>
            </a:r>
            <a:endParaRPr i="1" sz="23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A diferencia de los márgenes y padding, los bordes se forman con 3 valores: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Tipo de borde (</a:t>
            </a:r>
            <a:r>
              <a:rPr lang="en-GB" sz="1800" u="sng">
                <a:solidFill>
                  <a:schemeClr val="hlink"/>
                </a:solidFill>
                <a:latin typeface="Helvetica Neue Light"/>
                <a:ea typeface="Helvetica Neue Light"/>
                <a:cs typeface="Helvetica Neue Light"/>
                <a:sym typeface="Helvetica Neue Light"/>
                <a:hlinkClick r:id="rId4"/>
              </a:rPr>
              <a:t>border-style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Grosor (-width).</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Color (-color).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1169" name="Google Shape;1169;p140"/>
          <p:cNvPicPr preferRelativeResize="0"/>
          <p:nvPr/>
        </p:nvPicPr>
        <p:blipFill>
          <a:blip r:embed="rId5">
            <a:alphaModFix/>
          </a:blip>
          <a:stretch>
            <a:fillRect/>
          </a:stretch>
        </p:blipFill>
        <p:spPr>
          <a:xfrm>
            <a:off x="4799500" y="222825"/>
            <a:ext cx="4122699" cy="44368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1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5" name="Google Shape;1175;p141"/>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1176" name="Google Shape;1176;p141"/>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solidFill>
                  <a:srgbClr val="800000"/>
                </a:solidFill>
                <a:latin typeface="Consolas"/>
                <a:ea typeface="Consolas"/>
                <a:cs typeface="Consolas"/>
                <a:sym typeface="Consolas"/>
              </a:rPr>
              <a:t>div</a:t>
            </a:r>
            <a:r>
              <a:rPr lang="en-GB"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border-top</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5px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red</a:t>
            </a:r>
            <a:r>
              <a:rPr lang="en-GB" sz="1500">
                <a:solidFill>
                  <a:schemeClr val="dk1"/>
                </a:solidFill>
                <a:latin typeface="Consolas"/>
                <a:ea typeface="Consolas"/>
                <a:cs typeface="Consolas"/>
                <a:sym typeface="Consolas"/>
              </a:rPr>
              <a:t>;	</a:t>
            </a:r>
            <a:r>
              <a:rPr lang="en-GB" sz="1500">
                <a:solidFill>
                  <a:srgbClr val="FF0000"/>
                </a:solidFill>
                <a:latin typeface="Consolas"/>
                <a:ea typeface="Consolas"/>
                <a:cs typeface="Consolas"/>
                <a:sym typeface="Consolas"/>
              </a:rPr>
              <a:t>border-right</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10px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cyan</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border-bottom</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7px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green</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border-left</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12px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yellow</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177" name="Google Shape;1177;p14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178" name="Google Shape;1178;p141"/>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179" name="Google Shape;1179;p141"/>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estilo grosor color| </a:t>
            </a:r>
            <a:r>
              <a:rPr lang="en-GB" sz="1200" u="sng">
                <a:solidFill>
                  <a:schemeClr val="hlink"/>
                </a:solidFill>
                <a:latin typeface="Helvetica Neue Light"/>
                <a:ea typeface="Helvetica Neue Light"/>
                <a:cs typeface="Helvetica Neue Light"/>
                <a:sym typeface="Helvetica Neue Light"/>
                <a:hlinkClick r:id="rId4"/>
              </a:rPr>
              <a:t>Ejemplos y más información</a:t>
            </a:r>
            <a:endParaRPr sz="1200">
              <a:latin typeface="Helvetica Neue Light"/>
              <a:ea typeface="Helvetica Neue Light"/>
              <a:cs typeface="Helvetica Neue Light"/>
              <a:sym typeface="Helvetica Neue Light"/>
            </a:endParaRPr>
          </a:p>
        </p:txBody>
      </p:sp>
      <p:pic>
        <p:nvPicPr>
          <p:cNvPr id="1180" name="Google Shape;1180;p141"/>
          <p:cNvPicPr preferRelativeResize="0"/>
          <p:nvPr/>
        </p:nvPicPr>
        <p:blipFill>
          <a:blip r:embed="rId5">
            <a:alphaModFix/>
          </a:blip>
          <a:stretch>
            <a:fillRect/>
          </a:stretch>
        </p:blipFill>
        <p:spPr>
          <a:xfrm>
            <a:off x="4963025" y="2407325"/>
            <a:ext cx="3791426" cy="124537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4" name="Shape 1184"/>
        <p:cNvGrpSpPr/>
        <p:nvPr/>
      </p:nvGrpSpPr>
      <p:grpSpPr>
        <a:xfrm>
          <a:off x="0" y="0"/>
          <a:ext cx="0" cy="0"/>
          <a:chOff x="0" y="0"/>
          <a:chExt cx="0" cy="0"/>
        </a:xfrm>
      </p:grpSpPr>
      <p:sp>
        <p:nvSpPr>
          <p:cNvPr id="1185" name="Google Shape;1185;p14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DISPLAY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1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1" name="Google Shape;1191;p143"/>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sp>
        <p:nvSpPr>
          <p:cNvPr id="1192" name="Google Shape;1192;p143"/>
          <p:cNvSpPr txBox="1"/>
          <p:nvPr/>
        </p:nvSpPr>
        <p:spPr>
          <a:xfrm>
            <a:off x="339150" y="1527900"/>
            <a:ext cx="8465700" cy="3330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DFFBC"/>
              </a:buClr>
              <a:buSzPts val="1900"/>
              <a:buFont typeface="Didact Gothic"/>
              <a:buChar char="●"/>
            </a:pPr>
            <a:r>
              <a:rPr lang="en-GB" sz="1900">
                <a:latin typeface="Helvetica Neue Light"/>
                <a:ea typeface="Helvetica Neue Light"/>
                <a:cs typeface="Helvetica Neue Light"/>
                <a:sym typeface="Helvetica Neue Light"/>
              </a:rPr>
              <a:t>El estándar HTML clasifica a todos sus elementos en dos grandes grupos: elementos </a:t>
            </a:r>
            <a:r>
              <a:rPr lang="en-GB" sz="1900">
                <a:highlight>
                  <a:srgbClr val="E0FF00"/>
                </a:highlight>
                <a:latin typeface="Helvetica Neue Light"/>
                <a:ea typeface="Helvetica Neue Light"/>
                <a:cs typeface="Helvetica Neue Light"/>
                <a:sym typeface="Helvetica Neue Light"/>
              </a:rPr>
              <a:t>en línea (</a:t>
            </a:r>
            <a:r>
              <a:rPr i="1" lang="en-GB" sz="1900">
                <a:highlight>
                  <a:srgbClr val="E0FF00"/>
                </a:highlight>
                <a:latin typeface="Helvetica Neue Light"/>
                <a:ea typeface="Helvetica Neue Light"/>
                <a:cs typeface="Helvetica Neue Light"/>
                <a:sym typeface="Helvetica Neue Light"/>
              </a:rPr>
              <a:t>inline</a:t>
            </a:r>
            <a:r>
              <a:rPr lang="en-GB" sz="1900">
                <a:highlight>
                  <a:srgbClr val="E0FF00"/>
                </a:highlight>
                <a:latin typeface="Helvetica Neue Light"/>
                <a:ea typeface="Helvetica Neue Light"/>
                <a:cs typeface="Helvetica Neue Light"/>
                <a:sym typeface="Helvetica Neue Light"/>
              </a:rPr>
              <a:t>)</a:t>
            </a:r>
            <a:r>
              <a:rPr lang="en-GB" sz="1900">
                <a:latin typeface="Helvetica Neue Light"/>
                <a:ea typeface="Helvetica Neue Light"/>
                <a:cs typeface="Helvetica Neue Light"/>
                <a:sym typeface="Helvetica Neue Light"/>
              </a:rPr>
              <a:t> y </a:t>
            </a:r>
            <a:r>
              <a:rPr lang="en-GB" sz="1900">
                <a:highlight>
                  <a:srgbClr val="E0FF00"/>
                </a:highlight>
                <a:latin typeface="Helvetica Neue Light"/>
                <a:ea typeface="Helvetica Neue Light"/>
                <a:cs typeface="Helvetica Neue Light"/>
                <a:sym typeface="Helvetica Neue Light"/>
              </a:rPr>
              <a:t>de bloque (</a:t>
            </a:r>
            <a:r>
              <a:rPr i="1" lang="en-GB" sz="1900">
                <a:highlight>
                  <a:srgbClr val="E0FF00"/>
                </a:highlight>
                <a:latin typeface="Helvetica Neue Light"/>
                <a:ea typeface="Helvetica Neue Light"/>
                <a:cs typeface="Helvetica Neue Light"/>
                <a:sym typeface="Helvetica Neue Light"/>
              </a:rPr>
              <a:t>block</a:t>
            </a:r>
            <a:r>
              <a:rPr lang="en-GB" sz="1900">
                <a:highlight>
                  <a:srgbClr val="E0FF00"/>
                </a:highlight>
                <a:latin typeface="Helvetica Neue Light"/>
                <a:ea typeface="Helvetica Neue Light"/>
                <a:cs typeface="Helvetica Neue Light"/>
                <a:sym typeface="Helvetica Neue Light"/>
              </a:rPr>
              <a:t>)</a:t>
            </a:r>
            <a:r>
              <a:rPr lang="en-GB" sz="1900">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a:p>
            <a:pPr indent="-349250" lvl="0" marL="457200" rtl="0" algn="l">
              <a:lnSpc>
                <a:spcPct val="115000"/>
              </a:lnSpc>
              <a:spcBef>
                <a:spcPts val="1200"/>
              </a:spcBef>
              <a:spcAft>
                <a:spcPts val="0"/>
              </a:spcAft>
              <a:buClr>
                <a:srgbClr val="3DFFBC"/>
              </a:buClr>
              <a:buSzPts val="1900"/>
              <a:buFont typeface="Didact Gothic"/>
              <a:buChar char="●"/>
            </a:pPr>
            <a:r>
              <a:rPr lang="en-GB" sz="1900">
                <a:latin typeface="Helvetica Neue Light"/>
                <a:ea typeface="Helvetica Neue Light"/>
                <a:cs typeface="Helvetica Neue Light"/>
                <a:sym typeface="Helvetica Neue Light"/>
              </a:rPr>
              <a:t>Los elementos de bloque siempre empiezan en una nueva línea, y ocupan todo el espacio disponible hasta el final de la misma (100%). </a:t>
            </a:r>
            <a:endParaRPr sz="1900">
              <a:latin typeface="Helvetica Neue Light"/>
              <a:ea typeface="Helvetica Neue Light"/>
              <a:cs typeface="Helvetica Neue Light"/>
              <a:sym typeface="Helvetica Neue Light"/>
            </a:endParaRPr>
          </a:p>
          <a:p>
            <a:pPr indent="-349250" lvl="0" marL="457200" rtl="0" algn="l">
              <a:lnSpc>
                <a:spcPct val="115000"/>
              </a:lnSpc>
              <a:spcBef>
                <a:spcPts val="1200"/>
              </a:spcBef>
              <a:spcAft>
                <a:spcPts val="1200"/>
              </a:spcAft>
              <a:buClr>
                <a:srgbClr val="3DFFBC"/>
              </a:buClr>
              <a:buSzPts val="1900"/>
              <a:buFont typeface="Didact Gothic"/>
              <a:buChar char="●"/>
            </a:pPr>
            <a:r>
              <a:rPr lang="en-GB" sz="1900">
                <a:latin typeface="Helvetica Neue Light"/>
                <a:ea typeface="Helvetica Neue Light"/>
                <a:cs typeface="Helvetica Neue Light"/>
                <a:sym typeface="Helvetica Neue Light"/>
              </a:rPr>
              <a:t>Por otra parte, los elementos en línea no empiezan necesariamente en nueva línea y sólo ocupan el espacio necesario para mostrar sus contenidos.</a:t>
            </a:r>
            <a:endParaRPr sz="1900">
              <a:latin typeface="Helvetica Neue Light"/>
              <a:ea typeface="Helvetica Neue Light"/>
              <a:cs typeface="Helvetica Neue Light"/>
              <a:sym typeface="Helvetica Neue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8" name="Google Shape;1198;p144"/>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pic>
        <p:nvPicPr>
          <p:cNvPr id="1199" name="Google Shape;1199;p144"/>
          <p:cNvPicPr preferRelativeResize="0"/>
          <p:nvPr/>
        </p:nvPicPr>
        <p:blipFill>
          <a:blip r:embed="rId4">
            <a:alphaModFix/>
          </a:blip>
          <a:stretch>
            <a:fillRect/>
          </a:stretch>
        </p:blipFill>
        <p:spPr>
          <a:xfrm>
            <a:off x="1637125" y="1451325"/>
            <a:ext cx="5756500" cy="31459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id="1204" name="Google Shape;1204;p1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05" name="Google Shape;1205;p145"/>
          <p:cNvSpPr txBox="1"/>
          <p:nvPr/>
        </p:nvSpPr>
        <p:spPr>
          <a:xfrm>
            <a:off x="726050" y="1319275"/>
            <a:ext cx="7856400" cy="3137700"/>
          </a:xfrm>
          <a:prstGeom prst="rect">
            <a:avLst/>
          </a:prstGeom>
          <a:noFill/>
          <a:ln>
            <a:noFill/>
          </a:ln>
        </p:spPr>
        <p:txBody>
          <a:bodyPr anchorCtr="0" anchor="t" bIns="91425" lIns="91425" spcFirstLastPara="1" rIns="91425" wrap="square" tIns="91425">
            <a:noAutofit/>
          </a:bodyPr>
          <a:lstStyle/>
          <a:p>
            <a:pPr indent="-342900" lvl="0" marL="457200" rtl="0" algn="l">
              <a:lnSpc>
                <a:spcPct val="125000"/>
              </a:lnSpc>
              <a:spcBef>
                <a:spcPts val="1800"/>
              </a:spcBef>
              <a:spcAft>
                <a:spcPts val="0"/>
              </a:spcAft>
              <a:buClr>
                <a:srgbClr val="3CEFAB"/>
              </a:buClr>
              <a:buSzPts val="1800"/>
              <a:buFont typeface="Didact Gothic"/>
              <a:buChar char="●"/>
            </a:pPr>
            <a:r>
              <a:rPr lang="en-GB" sz="2000">
                <a:solidFill>
                  <a:schemeClr val="dk1"/>
                </a:solidFill>
                <a:latin typeface="Helvetica Neue Light"/>
                <a:ea typeface="Helvetica Neue Light"/>
                <a:cs typeface="Helvetica Neue Light"/>
                <a:sym typeface="Helvetica Neue Light"/>
              </a:rPr>
              <a:t>Los elementos </a:t>
            </a:r>
            <a:r>
              <a:rPr lang="en-GB" sz="2000">
                <a:solidFill>
                  <a:schemeClr val="dk1"/>
                </a:solidFill>
                <a:highlight>
                  <a:srgbClr val="E0FF00"/>
                </a:highlight>
                <a:latin typeface="Helvetica Neue Light"/>
                <a:ea typeface="Helvetica Neue Light"/>
                <a:cs typeface="Helvetica Neue Light"/>
                <a:sym typeface="Helvetica Neue Light"/>
              </a:rPr>
              <a:t>en línea</a:t>
            </a:r>
            <a:r>
              <a:rPr lang="en-GB" sz="2000">
                <a:solidFill>
                  <a:schemeClr val="dk1"/>
                </a:solidFill>
                <a:latin typeface="Helvetica Neue Light"/>
                <a:ea typeface="Helvetica Neue Light"/>
                <a:cs typeface="Helvetica Neue Light"/>
                <a:sym typeface="Helvetica Neue Light"/>
              </a:rPr>
              <a:t> definidos por HTML son aquellos que se usan para marcar texto, imágenes y formularios. </a:t>
            </a:r>
            <a:br>
              <a:rPr lang="en-GB" sz="2000">
                <a:solidFill>
                  <a:schemeClr val="dk1"/>
                </a:solidFill>
                <a:latin typeface="Helvetica Neue Light"/>
                <a:ea typeface="Helvetica Neue Light"/>
                <a:cs typeface="Helvetica Neue Light"/>
                <a:sym typeface="Helvetica Neue Light"/>
              </a:rPr>
            </a:br>
            <a:r>
              <a:rPr lang="en-GB" sz="1600" u="sng">
                <a:solidFill>
                  <a:schemeClr val="hlink"/>
                </a:solidFill>
                <a:latin typeface="Helvetica Neue Light"/>
                <a:ea typeface="Helvetica Neue Light"/>
                <a:cs typeface="Helvetica Neue Light"/>
                <a:sym typeface="Helvetica Neue Light"/>
                <a:hlinkClick r:id="rId4"/>
              </a:rPr>
              <a:t>Ver listado de etiquetas de “en línea”</a:t>
            </a:r>
            <a:r>
              <a:rPr lang="en-GB"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CEFAB"/>
              </a:buClr>
              <a:buSzPts val="1800"/>
              <a:buFont typeface="Didact Gothic"/>
              <a:buChar char="●"/>
            </a:pPr>
            <a:r>
              <a:rPr lang="en-GB" sz="2000">
                <a:solidFill>
                  <a:schemeClr val="dk1"/>
                </a:solidFill>
                <a:latin typeface="Helvetica Neue Light"/>
                <a:ea typeface="Helvetica Neue Light"/>
                <a:cs typeface="Helvetica Neue Light"/>
                <a:sym typeface="Helvetica Neue Light"/>
              </a:rPr>
              <a:t>Los elementos </a:t>
            </a:r>
            <a:r>
              <a:rPr lang="en-GB" sz="2000">
                <a:solidFill>
                  <a:schemeClr val="dk1"/>
                </a:solidFill>
                <a:highlight>
                  <a:srgbClr val="E0FF00"/>
                </a:highlight>
                <a:latin typeface="Helvetica Neue Light"/>
                <a:ea typeface="Helvetica Neue Light"/>
                <a:cs typeface="Helvetica Neue Light"/>
                <a:sym typeface="Helvetica Neue Light"/>
              </a:rPr>
              <a:t>de bloque</a:t>
            </a:r>
            <a:r>
              <a:rPr lang="en-GB" sz="2000">
                <a:solidFill>
                  <a:schemeClr val="dk1"/>
                </a:solidFill>
                <a:latin typeface="Helvetica Neue Light"/>
                <a:ea typeface="Helvetica Neue Light"/>
                <a:cs typeface="Helvetica Neue Light"/>
                <a:sym typeface="Helvetica Neue Light"/>
              </a:rPr>
              <a:t> definidos por HTML se utilizan para marcar estructura (división de información/código) </a:t>
            </a:r>
            <a:br>
              <a:rPr lang="en-GB" sz="2000">
                <a:solidFill>
                  <a:schemeClr val="dk1"/>
                </a:solidFill>
                <a:latin typeface="Helvetica Neue Light"/>
                <a:ea typeface="Helvetica Neue Light"/>
                <a:cs typeface="Helvetica Neue Light"/>
                <a:sym typeface="Helvetica Neue Light"/>
              </a:rPr>
            </a:br>
            <a:r>
              <a:rPr lang="en-GB" sz="1600" u="sng">
                <a:solidFill>
                  <a:schemeClr val="hlink"/>
                </a:solidFill>
                <a:latin typeface="Helvetica Neue Light"/>
                <a:ea typeface="Helvetica Neue Light"/>
                <a:cs typeface="Helvetica Neue Light"/>
                <a:sym typeface="Helvetica Neue Light"/>
                <a:hlinkClick r:id="rId5"/>
              </a:rPr>
              <a:t>Ver listado de etiquetas de en bloque</a:t>
            </a:r>
            <a:endParaRPr sz="16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200"/>
              </a:spcBef>
              <a:spcAft>
                <a:spcPts val="1200"/>
              </a:spcAft>
              <a:buNone/>
            </a:pPr>
            <a:r>
              <a:t/>
            </a:r>
            <a:endParaRPr sz="2000">
              <a:solidFill>
                <a:srgbClr val="24292E"/>
              </a:solidFill>
              <a:latin typeface="Didact Gothic"/>
              <a:ea typeface="Didact Gothic"/>
              <a:cs typeface="Didact Gothic"/>
              <a:sym typeface="Didact Gothic"/>
            </a:endParaRPr>
          </a:p>
        </p:txBody>
      </p:sp>
      <p:sp>
        <p:nvSpPr>
          <p:cNvPr id="1206" name="Google Shape;1206;p145"/>
          <p:cNvSpPr txBox="1"/>
          <p:nvPr/>
        </p:nvSpPr>
        <p:spPr>
          <a:xfrm>
            <a:off x="726051" y="27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8" name="Shape 238"/>
        <p:cNvGrpSpPr/>
        <p:nvPr/>
      </p:nvGrpSpPr>
      <p:grpSpPr>
        <a:xfrm>
          <a:off x="0" y="0"/>
          <a:ext cx="0" cy="0"/>
          <a:chOff x="0" y="0"/>
          <a:chExt cx="0" cy="0"/>
        </a:xfrm>
      </p:grpSpPr>
      <p:sp>
        <p:nvSpPr>
          <p:cNvPr id="239" name="Google Shape;239;p38"/>
          <p:cNvSpPr txBox="1"/>
          <p:nvPr/>
        </p:nvSpPr>
        <p:spPr>
          <a:xfrm>
            <a:off x="903025" y="1074225"/>
            <a:ext cx="7239000" cy="31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60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Sabemos que existen tres maneras de aplicar CSS a un documento HTML: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Hacerlo sobre la etiqueta con el atributo </a:t>
            </a:r>
            <a:r>
              <a:rPr i="1" lang="en-GB" sz="1800">
                <a:solidFill>
                  <a:schemeClr val="dk1"/>
                </a:solidFill>
                <a:highlight>
                  <a:srgbClr val="E0FF00"/>
                </a:highlight>
                <a:latin typeface="Helvetica Neue Light"/>
                <a:ea typeface="Helvetica Neue Light"/>
                <a:cs typeface="Helvetica Neue Light"/>
                <a:sym typeface="Helvetica Neue Light"/>
              </a:rPr>
              <a:t>style=""</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En el head, insertar la etiqueta </a:t>
            </a:r>
            <a:r>
              <a:rPr lang="en-GB" sz="1800">
                <a:solidFill>
                  <a:schemeClr val="dk1"/>
                </a:solidFill>
                <a:highlight>
                  <a:srgbClr val="E0FF00"/>
                </a:highlight>
                <a:latin typeface="Helvetica Neue Light"/>
                <a:ea typeface="Helvetica Neue Light"/>
                <a:cs typeface="Helvetica Neue Light"/>
                <a:sym typeface="Helvetica Neue Light"/>
              </a:rPr>
              <a:t>&lt;style&gt;</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Buscar un archivo externo con un </a:t>
            </a:r>
            <a:r>
              <a:rPr lang="en-GB" sz="1800">
                <a:solidFill>
                  <a:schemeClr val="dk1"/>
                </a:solidFill>
                <a:highlight>
                  <a:srgbClr val="E0FF00"/>
                </a:highlight>
                <a:latin typeface="Helvetica Neue Light"/>
                <a:ea typeface="Helvetica Neue Light"/>
                <a:cs typeface="Helvetica Neue Light"/>
                <a:sym typeface="Helvetica Neue Light"/>
              </a:rPr>
              <a:t>&lt;link /&gt; </a:t>
            </a:r>
            <a:br>
              <a:rPr lang="en-GB" sz="1800">
                <a:solidFill>
                  <a:schemeClr val="dk1"/>
                </a:solidFill>
                <a:latin typeface="Helvetica Neue Light"/>
                <a:ea typeface="Helvetica Neue Light"/>
                <a:cs typeface="Helvetica Neue Light"/>
                <a:sym typeface="Helvetica Neue Light"/>
              </a:rPr>
            </a:br>
            <a:r>
              <a:rPr i="1" lang="en-GB" sz="1800">
                <a:solidFill>
                  <a:schemeClr val="dk1"/>
                </a:solidFill>
                <a:latin typeface="Helvetica Neue Light"/>
                <a:ea typeface="Helvetica Neue Light"/>
                <a:cs typeface="Helvetica Neue Light"/>
                <a:sym typeface="Helvetica Neue Light"/>
              </a:rPr>
              <a:t>(Es de las etiquetas que se cierran solas. Requiere rel="stylesheet" para funcionar. Además un href="" con la ruta al archivo.)</a:t>
            </a:r>
            <a:endParaRPr sz="1800">
              <a:solidFill>
                <a:schemeClr val="dk1"/>
              </a:solidFill>
              <a:latin typeface="Helvetica Neue Light"/>
              <a:ea typeface="Helvetica Neue Light"/>
              <a:cs typeface="Helvetica Neue Light"/>
              <a:sym typeface="Helvetica Neue Light"/>
            </a:endParaRPr>
          </a:p>
        </p:txBody>
      </p:sp>
      <p:pic>
        <p:nvPicPr>
          <p:cNvPr id="240" name="Google Shape;240;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1" name="Google Shape;241;p38"/>
          <p:cNvSpPr txBox="1"/>
          <p:nvPr/>
        </p:nvSpPr>
        <p:spPr>
          <a:xfrm>
            <a:off x="2623200" y="414175"/>
            <a:ext cx="40488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CONCEPTOS PREVIOS</a:t>
            </a:r>
            <a:endParaRPr i="1" sz="4000">
              <a:latin typeface="Anton"/>
              <a:ea typeface="Anton"/>
              <a:cs typeface="Anton"/>
              <a:sym typeface="Anto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1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12" name="Google Shape;1212;p146"/>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Se encarga de definir </a:t>
            </a:r>
            <a:r>
              <a:rPr b="1" lang="en-GB" sz="1800">
                <a:solidFill>
                  <a:schemeClr val="dk1"/>
                </a:solidFill>
                <a:latin typeface="Helvetica Neue"/>
                <a:ea typeface="Helvetica Neue"/>
                <a:cs typeface="Helvetica Neue"/>
                <a:sym typeface="Helvetica Neue"/>
              </a:rPr>
              <a:t>cómo se ve un elemento HTML</a:t>
            </a:r>
            <a:r>
              <a:rPr lang="en-GB" sz="1800">
                <a:solidFill>
                  <a:schemeClr val="dk1"/>
                </a:solidFill>
                <a:latin typeface="Helvetica Neue Light"/>
                <a:ea typeface="Helvetica Neue Light"/>
                <a:cs typeface="Helvetica Neue Light"/>
                <a:sym typeface="Helvetica Neue Light"/>
              </a:rPr>
              <a:t>. Los dos comportamientos más importantes son: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Pasar un elemento de bloque a uno de línea.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Pasar un elemento de línea a uno de bloque.</a:t>
            </a:r>
            <a:endParaRPr sz="1800">
              <a:solidFill>
                <a:schemeClr val="dk1"/>
              </a:solidFill>
              <a:latin typeface="Helvetica Neue Light"/>
              <a:ea typeface="Helvetica Neue Light"/>
              <a:cs typeface="Helvetica Neue Light"/>
              <a:sym typeface="Helvetica Neue Light"/>
            </a:endParaRPr>
          </a:p>
          <a:p>
            <a:pPr indent="0" lvl="0" marL="0" rtl="0" algn="ctr">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Eso se hace con los valores </a:t>
            </a:r>
            <a:r>
              <a:rPr i="1" lang="en-GB" sz="1800">
                <a:solidFill>
                  <a:schemeClr val="dk1"/>
                </a:solidFill>
                <a:highlight>
                  <a:srgbClr val="E0FF00"/>
                </a:highlight>
                <a:latin typeface="Helvetica Neue Light"/>
                <a:ea typeface="Helvetica Neue Light"/>
                <a:cs typeface="Helvetica Neue Light"/>
                <a:sym typeface="Helvetica Neue Light"/>
              </a:rPr>
              <a:t>block </a:t>
            </a:r>
            <a:r>
              <a:rPr lang="en-GB" sz="1800">
                <a:solidFill>
                  <a:schemeClr val="dk1"/>
                </a:solidFill>
                <a:latin typeface="Helvetica Neue Light"/>
                <a:ea typeface="Helvetica Neue Light"/>
                <a:cs typeface="Helvetica Neue Light"/>
                <a:sym typeface="Helvetica Neue Light"/>
              </a:rPr>
              <a:t>e </a:t>
            </a:r>
            <a:r>
              <a:rPr i="1" lang="en-GB" sz="1800">
                <a:solidFill>
                  <a:schemeClr val="dk1"/>
                </a:solidFill>
                <a:highlight>
                  <a:srgbClr val="E0FF00"/>
                </a:highlight>
                <a:latin typeface="Helvetica Neue Light"/>
                <a:ea typeface="Helvetica Neue Light"/>
                <a:cs typeface="Helvetica Neue Light"/>
                <a:sym typeface="Helvetica Neue Light"/>
              </a:rPr>
              <a:t>inline </a:t>
            </a:r>
            <a:r>
              <a:rPr lang="en-GB" sz="1800">
                <a:solidFill>
                  <a:schemeClr val="dk1"/>
                </a:solidFill>
                <a:latin typeface="Helvetica Neue Light"/>
                <a:ea typeface="Helvetica Neue Light"/>
                <a:cs typeface="Helvetica Neue Light"/>
                <a:sym typeface="Helvetica Neue Light"/>
              </a:rPr>
              <a:t>respectivamente: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DFFBC"/>
              </a:buClr>
              <a:buSzPts val="1800"/>
              <a:buFont typeface="Didact Gothic"/>
              <a:buChar char="●"/>
            </a:pPr>
            <a:r>
              <a:rPr b="1" i="1" lang="en-GB" sz="1800">
                <a:solidFill>
                  <a:schemeClr val="dk1"/>
                </a:solidFill>
                <a:latin typeface="Helvetica Neue"/>
                <a:ea typeface="Helvetica Neue"/>
                <a:cs typeface="Helvetica Neue"/>
                <a:sym typeface="Helvetica Neue"/>
              </a:rPr>
              <a:t>block</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convierte el elemento en uno de bloque.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3DFFBC"/>
              </a:buClr>
              <a:buSzPts val="1800"/>
              <a:buFont typeface="Didact Gothic"/>
              <a:buChar char="●"/>
            </a:pPr>
            <a:r>
              <a:rPr b="1" i="1" lang="en-GB" sz="1800">
                <a:solidFill>
                  <a:schemeClr val="dk1"/>
                </a:solidFill>
                <a:latin typeface="Helvetica Neue"/>
                <a:ea typeface="Helvetica Neue"/>
                <a:cs typeface="Helvetica Neue"/>
                <a:sym typeface="Helvetica Neue"/>
              </a:rPr>
              <a:t>Inline</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transforma el elemento en uno de línea.</a:t>
            </a:r>
            <a:endParaRPr sz="1800">
              <a:solidFill>
                <a:schemeClr val="dk1"/>
              </a:solidFill>
              <a:latin typeface="Helvetica Neue Light"/>
              <a:ea typeface="Helvetica Neue Light"/>
              <a:cs typeface="Helvetica Neue Light"/>
              <a:sym typeface="Helvetica Neue Light"/>
            </a:endParaRPr>
          </a:p>
        </p:txBody>
      </p:sp>
      <p:sp>
        <p:nvSpPr>
          <p:cNvPr id="1213" name="Google Shape;1213;p146"/>
          <p:cNvSpPr txBox="1"/>
          <p:nvPr/>
        </p:nvSpPr>
        <p:spPr>
          <a:xfrm>
            <a:off x="1453047" y="1984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1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19" name="Google Shape;1219;p147"/>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graphicFrame>
        <p:nvGraphicFramePr>
          <p:cNvPr id="1220" name="Google Shape;1220;p147"/>
          <p:cNvGraphicFramePr/>
          <p:nvPr/>
        </p:nvGraphicFramePr>
        <p:xfrm>
          <a:off x="1342013" y="1483025"/>
          <a:ext cx="3000000" cy="3000000"/>
        </p:xfrm>
        <a:graphic>
          <a:graphicData uri="http://schemas.openxmlformats.org/drawingml/2006/table">
            <a:tbl>
              <a:tblPr>
                <a:noFill/>
                <a:tableStyleId>{EFB4814E-CD85-44D5-A479-5661FB70EC09}</a:tableStyleId>
              </a:tblPr>
              <a:tblGrid>
                <a:gridCol w="2777600"/>
              </a:tblGrid>
              <a:tr h="2404325">
                <a:tc>
                  <a:txBody>
                    <a:bodyPr/>
                    <a:lstStyle/>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p</a:t>
                      </a:r>
                      <a:r>
                        <a:rPr lang="en-GB">
                          <a:solidFill>
                            <a:srgbClr val="D9D9D9"/>
                          </a:solidFill>
                          <a:latin typeface="Consolas"/>
                          <a:ea typeface="Consolas"/>
                          <a:cs typeface="Consolas"/>
                          <a:sym typeface="Consolas"/>
                        </a:rPr>
                        <a:t>&gt;Lorem ipsum dolor sit amet, consectetur adipisicing elit. &lt;</a:t>
                      </a: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&gt;Laudantium &lt;/</a:t>
                      </a: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&gt; perspiciatis itaque veritatis ea fugit qui.</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p</a:t>
                      </a:r>
                      <a:r>
                        <a:rPr lang="en-GB">
                          <a:solidFill>
                            <a:srgbClr val="D9D9D9"/>
                          </a:solidFill>
                          <a:latin typeface="Consolas"/>
                          <a:ea typeface="Consolas"/>
                          <a:cs typeface="Consolas"/>
                          <a:sym typeface="Consolas"/>
                        </a:rPr>
                        <a:t>&gt;</a:t>
                      </a:r>
                      <a:endParaRPr>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1221" name="Google Shape;1221;p147"/>
          <p:cNvGraphicFramePr/>
          <p:nvPr/>
        </p:nvGraphicFramePr>
        <p:xfrm>
          <a:off x="4266750" y="1483025"/>
          <a:ext cx="3000000" cy="3000000"/>
        </p:xfrm>
        <a:graphic>
          <a:graphicData uri="http://schemas.openxmlformats.org/drawingml/2006/table">
            <a:tbl>
              <a:tblPr>
                <a:noFill/>
                <a:tableStyleId>{EFB4814E-CD85-44D5-A479-5661FB70EC09}</a:tableStyleId>
              </a:tblPr>
              <a:tblGrid>
                <a:gridCol w="3535225"/>
              </a:tblGrid>
              <a:tr h="2404325">
                <a:tc>
                  <a:txBody>
                    <a:bodyPr/>
                    <a:lstStyle/>
                    <a:p>
                      <a:pPr indent="0" lvl="0" marL="0" rtl="0" algn="l">
                        <a:spcBef>
                          <a:spcPts val="0"/>
                        </a:spcBef>
                        <a:spcAft>
                          <a:spcPts val="0"/>
                        </a:spcAft>
                        <a:buNone/>
                      </a:pPr>
                      <a:r>
                        <a:rPr lang="en-GB">
                          <a:solidFill>
                            <a:srgbClr val="E06666"/>
                          </a:solidFill>
                          <a:latin typeface="Consolas"/>
                          <a:ea typeface="Consolas"/>
                          <a:cs typeface="Consolas"/>
                          <a:sym typeface="Consolas"/>
                        </a:rPr>
                        <a:t>p</a:t>
                      </a:r>
                      <a:r>
                        <a:rPr lang="en-GB">
                          <a:solidFill>
                            <a:srgbClr val="FF9900"/>
                          </a:solidFill>
                          <a:latin typeface="Consolas"/>
                          <a:ea typeface="Consolas"/>
                          <a:cs typeface="Consolas"/>
                          <a:sym typeface="Consolas"/>
                        </a:rPr>
                        <a:t> </a:t>
                      </a:r>
                      <a:r>
                        <a:rPr lang="en-GB">
                          <a:solidFill>
                            <a:srgbClr val="D9D9D9"/>
                          </a:solidFill>
                          <a:latin typeface="Consolas"/>
                          <a:ea typeface="Consolas"/>
                          <a:cs typeface="Consolas"/>
                          <a:sym typeface="Consolas"/>
                        </a:rPr>
                        <a:t>{</a:t>
                      </a:r>
                      <a:r>
                        <a:rPr lang="en-GB">
                          <a:solidFill>
                            <a:srgbClr val="999999"/>
                          </a:solidFill>
                          <a:latin typeface="Consolas"/>
                          <a:ea typeface="Consolas"/>
                          <a:cs typeface="Consolas"/>
                          <a:sym typeface="Consolas"/>
                        </a:rPr>
                        <a:t>/*es un elemento en bloque que convierto  en línea*/</a:t>
                      </a:r>
                      <a:endParaRPr>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display: </a:t>
                      </a:r>
                      <a:r>
                        <a:rPr lang="en-GB">
                          <a:solidFill>
                            <a:srgbClr val="FF9900"/>
                          </a:solidFill>
                          <a:latin typeface="Consolas"/>
                          <a:ea typeface="Consolas"/>
                          <a:cs typeface="Consolas"/>
                          <a:sym typeface="Consolas"/>
                        </a:rPr>
                        <a:t>inline</a:t>
                      </a:r>
                      <a:r>
                        <a:rPr lang="en-GB">
                          <a:solidFill>
                            <a:srgbClr val="D9D9D9"/>
                          </a:solidFill>
                          <a:latin typeface="Consolas"/>
                          <a:ea typeface="Consolas"/>
                          <a:cs typeface="Consolas"/>
                          <a:sym typeface="Consolas"/>
                        </a:rPr>
                        <a: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yellow</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 {</a:t>
                      </a:r>
                      <a:r>
                        <a:rPr lang="en-GB">
                          <a:solidFill>
                            <a:srgbClr val="999999"/>
                          </a:solidFill>
                          <a:latin typeface="Consolas"/>
                          <a:ea typeface="Consolas"/>
                          <a:cs typeface="Consolas"/>
                          <a:sym typeface="Consolas"/>
                        </a:rPr>
                        <a:t>/*es un elemento en línea que convierto en bloque*/</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display: </a:t>
                      </a:r>
                      <a:r>
                        <a:rPr lang="en-GB">
                          <a:solidFill>
                            <a:srgbClr val="FF9900"/>
                          </a:solidFill>
                          <a:latin typeface="Consolas"/>
                          <a:ea typeface="Consolas"/>
                          <a:cs typeface="Consolas"/>
                          <a:sym typeface="Consolas"/>
                        </a:rPr>
                        <a:t>block</a:t>
                      </a:r>
                      <a:r>
                        <a:rPr lang="en-GB">
                          <a:solidFill>
                            <a:srgbClr val="D9D9D9"/>
                          </a:solidFill>
                          <a:latin typeface="Consolas"/>
                          <a:ea typeface="Consolas"/>
                          <a:cs typeface="Consolas"/>
                          <a:sym typeface="Consolas"/>
                        </a:rPr>
                        <a: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grey</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1222" name="Google Shape;1222;p147"/>
          <p:cNvSpPr txBox="1"/>
          <p:nvPr/>
        </p:nvSpPr>
        <p:spPr>
          <a:xfrm>
            <a:off x="598075" y="1483025"/>
            <a:ext cx="6681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HTML</a:t>
            </a:r>
            <a:endParaRPr>
              <a:latin typeface="Helvetica Neue"/>
              <a:ea typeface="Helvetica Neue"/>
              <a:cs typeface="Helvetica Neue"/>
              <a:sym typeface="Helvetica Neue"/>
            </a:endParaRPr>
          </a:p>
        </p:txBody>
      </p:sp>
      <p:sp>
        <p:nvSpPr>
          <p:cNvPr id="1223" name="Google Shape;1223;p147"/>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CSS</a:t>
            </a:r>
            <a:endParaRPr>
              <a:latin typeface="Helvetica Neue"/>
              <a:ea typeface="Helvetica Neue"/>
              <a:cs typeface="Helvetica Neue"/>
              <a:sym typeface="Helvetica Neue"/>
            </a:endParaRPr>
          </a:p>
        </p:txBody>
      </p:sp>
      <p:sp>
        <p:nvSpPr>
          <p:cNvPr id="1224" name="Google Shape;1224;p147"/>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Con este ejemplo podemos verificar cómo modifico el display </a:t>
            </a:r>
            <a:br>
              <a:rPr lang="en-GB" sz="1800">
                <a:solidFill>
                  <a:schemeClr val="dk1"/>
                </a:solidFill>
                <a:latin typeface="Helvetica Neue Light"/>
                <a:ea typeface="Helvetica Neue Light"/>
                <a:cs typeface="Helvetica Neue Light"/>
                <a:sym typeface="Helvetica Neue Light"/>
              </a:rPr>
            </a:br>
            <a:r>
              <a:rPr lang="en-GB" sz="1800">
                <a:solidFill>
                  <a:schemeClr val="dk1"/>
                </a:solidFill>
                <a:latin typeface="Helvetica Neue Light"/>
                <a:ea typeface="Helvetica Neue Light"/>
                <a:cs typeface="Helvetica Neue Light"/>
                <a:sym typeface="Helvetica Neue Light"/>
              </a:rPr>
              <a:t>de las etiquetas, puedes probar más </a:t>
            </a:r>
            <a:r>
              <a:rPr lang="en-GB" sz="1800" u="sng">
                <a:solidFill>
                  <a:schemeClr val="hlink"/>
                </a:solidFill>
                <a:latin typeface="Helvetica Neue Light"/>
                <a:ea typeface="Helvetica Neue Light"/>
                <a:cs typeface="Helvetica Neue Light"/>
                <a:sym typeface="Helvetica Neue Light"/>
                <a:hlinkClick r:id="rId4"/>
              </a:rPr>
              <a:t>acá</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1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0" name="Google Shape;1230;p148"/>
          <p:cNvSpPr txBox="1"/>
          <p:nvPr/>
        </p:nvSpPr>
        <p:spPr>
          <a:xfrm>
            <a:off x="1401150" y="1243275"/>
            <a:ext cx="6341700" cy="16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i="1" lang="en-GB" sz="2200">
                <a:solidFill>
                  <a:schemeClr val="dk1"/>
                </a:solidFill>
                <a:latin typeface="Anton"/>
                <a:ea typeface="Anton"/>
                <a:cs typeface="Anton"/>
                <a:sym typeface="Anton"/>
              </a:rPr>
              <a:t>Inline-block</a:t>
            </a:r>
            <a:endParaRPr i="1" sz="2200">
              <a:solidFill>
                <a:schemeClr val="dk1"/>
              </a:solidFill>
              <a:latin typeface="Anton"/>
              <a:ea typeface="Anton"/>
              <a:cs typeface="Anton"/>
              <a:sym typeface="Anton"/>
            </a:endParaRPr>
          </a:p>
          <a:p>
            <a:pPr indent="0" lvl="0" marL="0" rtl="0" algn="ctr">
              <a:lnSpc>
                <a:spcPct val="115000"/>
              </a:lnSpc>
              <a:spcBef>
                <a:spcPts val="400"/>
              </a:spcBef>
              <a:spcAft>
                <a:spcPts val="0"/>
              </a:spcAft>
              <a:buNone/>
            </a:pPr>
            <a:r>
              <a:rPr lang="en-GB" sz="1800">
                <a:solidFill>
                  <a:schemeClr val="dk1"/>
                </a:solidFill>
                <a:latin typeface="Helvetica Neue Light"/>
                <a:ea typeface="Helvetica Neue Light"/>
                <a:cs typeface="Helvetica Neue Light"/>
                <a:sym typeface="Helvetica Neue Light"/>
              </a:rPr>
              <a:t>Hay una propiedad que permite tomar lo mejor de ambos grupos, llamada “</a:t>
            </a:r>
            <a:r>
              <a:rPr i="1" lang="en-GB" sz="1800">
                <a:solidFill>
                  <a:schemeClr val="dk1"/>
                </a:solidFill>
                <a:latin typeface="Helvetica Neue Light"/>
                <a:ea typeface="Helvetica Neue Light"/>
                <a:cs typeface="Helvetica Neue Light"/>
                <a:sym typeface="Helvetica Neue Light"/>
              </a:rPr>
              <a:t>inline-block</a:t>
            </a:r>
            <a:r>
              <a:rPr lang="en-GB" sz="1800">
                <a:solidFill>
                  <a:schemeClr val="dk1"/>
                </a:solidFill>
                <a:latin typeface="Helvetica Neue Light"/>
                <a:ea typeface="Helvetica Neue Light"/>
                <a:cs typeface="Helvetica Neue Light"/>
                <a:sym typeface="Helvetica Neue Light"/>
              </a:rPr>
              <a:t>”. Brinda la posibilidad tener “</a:t>
            </a:r>
            <a:r>
              <a:rPr i="1" lang="en-GB" sz="1800">
                <a:solidFill>
                  <a:schemeClr val="dk1"/>
                </a:solidFill>
                <a:latin typeface="Helvetica Neue Light"/>
                <a:ea typeface="Helvetica Neue Light"/>
                <a:cs typeface="Helvetica Neue Light"/>
                <a:sym typeface="Helvetica Neue Light"/>
              </a:rPr>
              <a:t>padding</a:t>
            </a:r>
            <a:r>
              <a:rPr lang="en-GB" sz="1800">
                <a:solidFill>
                  <a:schemeClr val="dk1"/>
                </a:solidFill>
                <a:latin typeface="Helvetica Neue Light"/>
                <a:ea typeface="Helvetica Neue Light"/>
                <a:cs typeface="Helvetica Neue Light"/>
                <a:sym typeface="Helvetica Neue Light"/>
              </a:rPr>
              <a:t>” y “</a:t>
            </a:r>
            <a:r>
              <a:rPr i="1" lang="en-GB" sz="1800">
                <a:solidFill>
                  <a:schemeClr val="dk1"/>
                </a:solidFill>
                <a:latin typeface="Helvetica Neue Light"/>
                <a:ea typeface="Helvetica Neue Light"/>
                <a:cs typeface="Helvetica Neue Light"/>
                <a:sym typeface="Helvetica Neue Light"/>
              </a:rPr>
              <a:t>margin</a:t>
            </a:r>
            <a:r>
              <a:rPr lang="en-GB" sz="1800">
                <a:solidFill>
                  <a:schemeClr val="dk1"/>
                </a:solidFill>
                <a:latin typeface="Helvetica Neue Light"/>
                <a:ea typeface="Helvetica Neue Light"/>
                <a:cs typeface="Helvetica Neue Light"/>
                <a:sym typeface="Helvetica Neue Light"/>
              </a:rPr>
              <a:t>” hacia arriba y abajo.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1231" name="Google Shape;1231;p148"/>
          <p:cNvSpPr txBox="1"/>
          <p:nvPr/>
        </p:nvSpPr>
        <p:spPr>
          <a:xfrm>
            <a:off x="1453047" y="2922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sp>
        <p:nvSpPr>
          <p:cNvPr id="1232" name="Google Shape;1232;p148"/>
          <p:cNvSpPr txBox="1"/>
          <p:nvPr/>
        </p:nvSpPr>
        <p:spPr>
          <a:xfrm>
            <a:off x="648450" y="34321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li</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inline-block</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233" name="Google Shape;1233;p148"/>
          <p:cNvSpPr txBox="1"/>
          <p:nvPr/>
        </p:nvSpPr>
        <p:spPr>
          <a:xfrm>
            <a:off x="364525" y="4376325"/>
            <a:ext cx="4765800" cy="89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highlight>
                  <a:srgbClr val="E0FF00"/>
                </a:highlight>
                <a:latin typeface="Helvetica Neue Light"/>
                <a:ea typeface="Helvetica Neue Light"/>
                <a:cs typeface="Helvetica Neue Light"/>
                <a:sym typeface="Helvetica Neue Light"/>
              </a:rPr>
              <a:t>Haz clic </a:t>
            </a:r>
            <a:r>
              <a:rPr lang="en-GB" u="sng">
                <a:solidFill>
                  <a:schemeClr val="hlink"/>
                </a:solidFill>
                <a:highlight>
                  <a:srgbClr val="E0FF00"/>
                </a:highlight>
                <a:latin typeface="Helvetica Neue Light"/>
                <a:ea typeface="Helvetica Neue Light"/>
                <a:cs typeface="Helvetica Neue Light"/>
                <a:sym typeface="Helvetica Neue Light"/>
                <a:hlinkClick r:id="rId4"/>
              </a:rPr>
              <a:t>aquí </a:t>
            </a:r>
            <a:r>
              <a:rPr lang="en-GB">
                <a:highlight>
                  <a:srgbClr val="E0FF00"/>
                </a:highlight>
                <a:latin typeface="Helvetica Neue Light"/>
                <a:ea typeface="Helvetica Neue Light"/>
                <a:cs typeface="Helvetica Neue Light"/>
                <a:sym typeface="Helvetica Neue Light"/>
              </a:rPr>
              <a:t>para ver más ejemplos. </a:t>
            </a:r>
            <a:endParaRPr u="sng">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pic>
        <p:nvPicPr>
          <p:cNvPr id="1238" name="Google Shape;1238;p1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9" name="Google Shape;1239;p149"/>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TABLA COMPARATIVA</a:t>
            </a:r>
            <a:endParaRPr i="1" sz="4000">
              <a:latin typeface="Anton"/>
              <a:ea typeface="Anton"/>
              <a:cs typeface="Anton"/>
              <a:sym typeface="Anton"/>
            </a:endParaRPr>
          </a:p>
        </p:txBody>
      </p:sp>
      <p:sp>
        <p:nvSpPr>
          <p:cNvPr id="1240" name="Google Shape;1240;p149"/>
          <p:cNvSpPr txBox="1"/>
          <p:nvPr/>
        </p:nvSpPr>
        <p:spPr>
          <a:xfrm>
            <a:off x="654225" y="1522750"/>
            <a:ext cx="7816800" cy="76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Dependiendo de si la etiqueta de HTML es </a:t>
            </a:r>
            <a:r>
              <a:rPr b="1" lang="en-GB" sz="1800">
                <a:solidFill>
                  <a:schemeClr val="dk1"/>
                </a:solidFill>
                <a:latin typeface="Helvetica Neue"/>
                <a:ea typeface="Helvetica Neue"/>
                <a:cs typeface="Helvetica Neue"/>
                <a:sym typeface="Helvetica Neue"/>
              </a:rPr>
              <a:t>“ de bloque”</a:t>
            </a:r>
            <a:r>
              <a:rPr lang="en-GB" sz="1800">
                <a:solidFill>
                  <a:schemeClr val="dk1"/>
                </a:solidFill>
                <a:latin typeface="Helvetica Neue Light"/>
                <a:ea typeface="Helvetica Neue Light"/>
                <a:cs typeface="Helvetica Neue Light"/>
                <a:sym typeface="Helvetica Neue Light"/>
              </a:rPr>
              <a:t> o </a:t>
            </a:r>
            <a:r>
              <a:rPr b="1" lang="en-GB" sz="1800">
                <a:solidFill>
                  <a:schemeClr val="dk1"/>
                </a:solidFill>
                <a:latin typeface="Helvetica Neue"/>
                <a:ea typeface="Helvetica Neue"/>
                <a:cs typeface="Helvetica Neue"/>
                <a:sym typeface="Helvetica Neue"/>
              </a:rPr>
              <a:t>“en línea”</a:t>
            </a:r>
            <a:r>
              <a:rPr lang="en-GB" sz="1800">
                <a:solidFill>
                  <a:schemeClr val="dk1"/>
                </a:solidFill>
                <a:latin typeface="Helvetica Neue Light"/>
                <a:ea typeface="Helvetica Neue Light"/>
                <a:cs typeface="Helvetica Neue Light"/>
                <a:sym typeface="Helvetica Neue Light"/>
              </a:rPr>
              <a:t>, algunas propiedades serán omitidas (</a:t>
            </a:r>
            <a:r>
              <a:rPr lang="en-GB" sz="1800" u="sng">
                <a:solidFill>
                  <a:schemeClr val="hlink"/>
                </a:solidFill>
                <a:latin typeface="Helvetica Neue Light"/>
                <a:ea typeface="Helvetica Neue Light"/>
                <a:cs typeface="Helvetica Neue Light"/>
                <a:sym typeface="Helvetica Neue Light"/>
                <a:hlinkClick r:id="rId4"/>
              </a:rPr>
              <a:t>más información</a:t>
            </a:r>
            <a:r>
              <a:rPr lang="en-GB" sz="1800">
                <a:solidFill>
                  <a:schemeClr val="dk1"/>
                </a:solidFill>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graphicFrame>
        <p:nvGraphicFramePr>
          <p:cNvPr id="1241" name="Google Shape;1241;p149"/>
          <p:cNvGraphicFramePr/>
          <p:nvPr/>
        </p:nvGraphicFramePr>
        <p:xfrm>
          <a:off x="726050" y="2479975"/>
          <a:ext cx="3000000" cy="3000000"/>
        </p:xfrm>
        <a:graphic>
          <a:graphicData uri="http://schemas.openxmlformats.org/drawingml/2006/table">
            <a:tbl>
              <a:tblPr>
                <a:noFill/>
                <a:tableStyleId>{64612912-ABEE-434D-9280-EEF34F4DAE60}</a:tableStyleId>
              </a:tblPr>
              <a:tblGrid>
                <a:gridCol w="1549000"/>
                <a:gridCol w="1549000"/>
                <a:gridCol w="1549000"/>
                <a:gridCol w="1549000"/>
                <a:gridCol w="1549000"/>
              </a:tblGrid>
              <a:tr h="381000">
                <a:tc>
                  <a:txBody>
                    <a:bodyPr/>
                    <a:lstStyle/>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Width</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Height</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Padding</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Margin</a:t>
                      </a:r>
                      <a:endParaRPr b="1">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En línea</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En línea y 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47" name="Google Shape;1247;p150"/>
          <p:cNvSpPr txBox="1"/>
          <p:nvPr/>
        </p:nvSpPr>
        <p:spPr>
          <a:xfrm>
            <a:off x="2262000" y="265150"/>
            <a:ext cx="4620000" cy="87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3800">
                <a:solidFill>
                  <a:schemeClr val="dk1"/>
                </a:solidFill>
                <a:latin typeface="Anton"/>
                <a:ea typeface="Anton"/>
                <a:cs typeface="Anton"/>
                <a:sym typeface="Anton"/>
              </a:rPr>
              <a:t>QUITAR UN ELEMENTO</a:t>
            </a:r>
            <a:endParaRPr i="1" sz="3800">
              <a:solidFill>
                <a:schemeClr val="dk1"/>
              </a:solidFill>
              <a:latin typeface="Anton"/>
              <a:ea typeface="Anton"/>
              <a:cs typeface="Anton"/>
              <a:sym typeface="Anton"/>
            </a:endParaRPr>
          </a:p>
        </p:txBody>
      </p:sp>
      <p:sp>
        <p:nvSpPr>
          <p:cNvPr id="1248" name="Google Shape;1248;p150"/>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display tiene también un valor para quitar un elemento del layout  </a:t>
            </a:r>
            <a:r>
              <a:rPr i="1" lang="en-GB" sz="2000">
                <a:highlight>
                  <a:srgbClr val="E0FF00"/>
                </a:highlight>
                <a:latin typeface="Helvetica Neue Light"/>
                <a:ea typeface="Helvetica Neue Light"/>
                <a:cs typeface="Helvetica Neue Light"/>
                <a:sym typeface="Helvetica Neue Light"/>
              </a:rPr>
              <a:t>display: none</a:t>
            </a:r>
            <a:r>
              <a:rPr i="1" lang="en-GB" sz="2000">
                <a:latin typeface="Helvetica Neue Light"/>
                <a:ea typeface="Helvetica Neue Light"/>
                <a:cs typeface="Helvetica Neue Light"/>
                <a:sym typeface="Helvetica Neue Light"/>
              </a:rPr>
              <a:t>;</a:t>
            </a:r>
            <a:r>
              <a:rPr lang="en-GB" sz="2000">
                <a:latin typeface="Helvetica Neue Light"/>
                <a:ea typeface="Helvetica Neue Light"/>
                <a:cs typeface="Helvetica Neue Light"/>
                <a:sym typeface="Helvetica Neue Light"/>
              </a:rPr>
              <a:t>  Lo oculta, y además lo quita (no ocupa su lugar).  </a:t>
            </a:r>
            <a:br>
              <a:rPr lang="en-GB" sz="2000">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p:txBody>
      </p:sp>
      <p:sp>
        <p:nvSpPr>
          <p:cNvPr id="1249" name="Google Shape;1249;p150"/>
          <p:cNvSpPr txBox="1"/>
          <p:nvPr/>
        </p:nvSpPr>
        <p:spPr>
          <a:xfrm>
            <a:off x="896175" y="271222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 </a:t>
            </a:r>
            <a:r>
              <a:rPr lang="en-GB">
                <a:solidFill>
                  <a:schemeClr val="dk1"/>
                </a:solidFill>
                <a:latin typeface="Consolas"/>
                <a:ea typeface="Consolas"/>
                <a:cs typeface="Consolas"/>
                <a:sym typeface="Consolas"/>
              </a:rPr>
              <a:t>{</a:t>
            </a:r>
            <a:endParaRPr>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none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sp>
        <p:nvSpPr>
          <p:cNvPr id="1254" name="Google Shape;1254;p15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POSICIONES</a:t>
            </a:r>
            <a:endParaRPr i="1" sz="3600">
              <a:solidFill>
                <a:srgbClr val="E0FF00"/>
              </a:solidFill>
              <a:latin typeface="Anton"/>
              <a:ea typeface="Anton"/>
              <a:cs typeface="Anton"/>
              <a:sym typeface="Anto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p1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60" name="Google Shape;1260;p152"/>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a:t>
            </a:r>
            <a:endParaRPr i="1" sz="4000">
              <a:latin typeface="Anton"/>
              <a:ea typeface="Anton"/>
              <a:cs typeface="Anton"/>
              <a:sym typeface="Anton"/>
            </a:endParaRPr>
          </a:p>
        </p:txBody>
      </p:sp>
      <p:sp>
        <p:nvSpPr>
          <p:cNvPr id="1261" name="Google Shape;1261;p152"/>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000000"/>
                </a:solidFill>
                <a:latin typeface="Helvetica Neue Light"/>
                <a:ea typeface="Helvetica Neue Light"/>
                <a:cs typeface="Helvetica Neue Light"/>
                <a:sym typeface="Helvetica Neue Light"/>
              </a:rPr>
              <a:t>Es una propiedad CSS pensada para ubicar un elemento</a:t>
            </a:r>
            <a:r>
              <a:rPr lang="en-GB" sz="1800">
                <a:latin typeface="Helvetica Neue Light"/>
                <a:ea typeface="Helvetica Neue Light"/>
                <a:cs typeface="Helvetica Neue Light"/>
                <a:sym typeface="Helvetica Neue Light"/>
              </a:rPr>
              <a:t>, con una libertad muy flexible. Algunos ejemplos de uso</a:t>
            </a:r>
            <a:r>
              <a:rPr lang="en-GB" sz="1800">
                <a:solidFill>
                  <a:srgbClr val="000000"/>
                </a:solidFill>
                <a:latin typeface="Helvetica Neue Light"/>
                <a:ea typeface="Helvetica Neue Light"/>
                <a:cs typeface="Helvetica Neue Light"/>
                <a:sym typeface="Helvetica Neue Light"/>
              </a:rPr>
              <a:t>:</a:t>
            </a:r>
            <a:endParaRPr sz="18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Superponer elementos.</a:t>
            </a:r>
            <a:endParaRPr sz="1800">
              <a:solidFill>
                <a:srgbClr val="0000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Crear publicidades que te sigan con el scroll o un menú.</a:t>
            </a:r>
            <a:endParaRPr sz="1800">
              <a:solidFill>
                <a:srgbClr val="0000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Hacer un menú con submenú adentro.</a:t>
            </a:r>
            <a:endParaRPr sz="18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Valores posibles: </a:t>
            </a:r>
            <a:r>
              <a:rPr lang="en-GB" sz="1800">
                <a:solidFill>
                  <a:srgbClr val="333333"/>
                </a:solidFill>
                <a:highlight>
                  <a:srgbClr val="E0FF00"/>
                </a:highlight>
                <a:latin typeface="Helvetica Neue Light"/>
                <a:ea typeface="Helvetica Neue Light"/>
                <a:cs typeface="Helvetica Neue Light"/>
                <a:sym typeface="Helvetica Neue Light"/>
              </a:rPr>
              <a:t>relative, absolute, fixed, o sticky (cualquiera excepto static).</a:t>
            </a:r>
            <a:endParaRPr sz="1800">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cxnSp>
        <p:nvCxnSpPr>
          <p:cNvPr id="1266" name="Google Shape;1266;p153"/>
          <p:cNvCxnSpPr>
            <a:stCxn id="1267" idx="6"/>
            <a:endCxn id="1268" idx="2"/>
          </p:cNvCxnSpPr>
          <p:nvPr/>
        </p:nvCxnSpPr>
        <p:spPr>
          <a:xfrm>
            <a:off x="2124450" y="2126340"/>
            <a:ext cx="5007300" cy="0"/>
          </a:xfrm>
          <a:prstGeom prst="straightConnector1">
            <a:avLst/>
          </a:prstGeom>
          <a:noFill/>
          <a:ln cap="flat" cmpd="sng" w="9525">
            <a:solidFill>
              <a:srgbClr val="3DFFBC"/>
            </a:solidFill>
            <a:prstDash val="solid"/>
            <a:round/>
            <a:headEnd len="med" w="med" type="none"/>
            <a:tailEnd len="med" w="med" type="none"/>
          </a:ln>
        </p:spPr>
      </p:cxnSp>
      <p:sp>
        <p:nvSpPr>
          <p:cNvPr id="1267" name="Google Shape;1267;p153"/>
          <p:cNvSpPr/>
          <p:nvPr/>
        </p:nvSpPr>
        <p:spPr>
          <a:xfrm>
            <a:off x="145305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53"/>
          <p:cNvSpPr/>
          <p:nvPr/>
        </p:nvSpPr>
        <p:spPr>
          <a:xfrm>
            <a:off x="4329036"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268" name="Google Shape;1268;p153"/>
          <p:cNvSpPr/>
          <p:nvPr/>
        </p:nvSpPr>
        <p:spPr>
          <a:xfrm>
            <a:off x="713180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270" name="Google Shape;1270;p153"/>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Define </a:t>
            </a:r>
            <a:r>
              <a:rPr lang="en-GB" sz="1800">
                <a:solidFill>
                  <a:srgbClr val="000000"/>
                </a:solidFill>
                <a:latin typeface="Helvetica Neue Light"/>
                <a:ea typeface="Helvetica Neue Light"/>
                <a:cs typeface="Helvetica Neue Light"/>
                <a:sym typeface="Helvetica Neue Light"/>
              </a:rPr>
              <a:t>qué tipo de posición </a:t>
            </a:r>
            <a:r>
              <a:rPr lang="en-GB" sz="1800">
                <a:latin typeface="Helvetica Neue Light"/>
                <a:ea typeface="Helvetica Neue Light"/>
                <a:cs typeface="Helvetica Neue Light"/>
                <a:sym typeface="Helvetica Neue Light"/>
              </a:rPr>
              <a:t>quieres usar.</a:t>
            </a:r>
            <a:endParaRPr sz="1800">
              <a:highlight>
                <a:srgbClr val="FFFFFF"/>
              </a:highlight>
              <a:latin typeface="Helvetica Neue Light"/>
              <a:ea typeface="Helvetica Neue Light"/>
              <a:cs typeface="Helvetica Neue Light"/>
              <a:sym typeface="Helvetica Neue Light"/>
            </a:endParaRPr>
          </a:p>
        </p:txBody>
      </p:sp>
      <p:sp>
        <p:nvSpPr>
          <p:cNvPr id="1271" name="Google Shape;1271;p153"/>
          <p:cNvSpPr txBox="1"/>
          <p:nvPr/>
        </p:nvSpPr>
        <p:spPr>
          <a:xfrm>
            <a:off x="6390025" y="303311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Determina un valor numérico para las propiedades </a:t>
            </a:r>
            <a:r>
              <a:rPr b="1" i="1" lang="en-GB" sz="1800">
                <a:highlight>
                  <a:srgbClr val="FFFFFF"/>
                </a:highlight>
                <a:latin typeface="Helvetica Neue"/>
                <a:ea typeface="Helvetica Neue"/>
                <a:cs typeface="Helvetica Neue"/>
                <a:sym typeface="Helvetica Neue"/>
              </a:rPr>
              <a:t>top, bottom, left, right.</a:t>
            </a:r>
            <a:endParaRPr b="1" i="1" sz="1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highlight>
                <a:srgbClr val="FFFFFF"/>
              </a:highlight>
              <a:latin typeface="Didact Gothic"/>
              <a:ea typeface="Didact Gothic"/>
              <a:cs typeface="Didact Gothic"/>
              <a:sym typeface="Didact Gothic"/>
            </a:endParaRPr>
          </a:p>
        </p:txBody>
      </p:sp>
      <p:sp>
        <p:nvSpPr>
          <p:cNvPr id="1272" name="Google Shape;1272;p153"/>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Indica desde dónde calcular la distancia (si será desde arriba, derecha, abajo o izquierda).</a:t>
            </a:r>
            <a:endParaRPr sz="1800">
              <a:highlight>
                <a:srgbClr val="FFFFFF"/>
              </a:highlight>
              <a:latin typeface="Helvetica Neue Light"/>
              <a:ea typeface="Helvetica Neue Light"/>
              <a:cs typeface="Helvetica Neue Light"/>
              <a:sym typeface="Helvetica Neue Light"/>
            </a:endParaRPr>
          </a:p>
        </p:txBody>
      </p:sp>
      <p:sp>
        <p:nvSpPr>
          <p:cNvPr id="1273" name="Google Shape;1273;p153"/>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1</a:t>
            </a:r>
            <a:endParaRPr sz="2400">
              <a:latin typeface="Lato"/>
              <a:ea typeface="Lato"/>
              <a:cs typeface="Lato"/>
              <a:sym typeface="Lato"/>
            </a:endParaRPr>
          </a:p>
        </p:txBody>
      </p:sp>
      <p:sp>
        <p:nvSpPr>
          <p:cNvPr id="1274" name="Google Shape;1274;p153"/>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2</a:t>
            </a:r>
            <a:endParaRPr sz="2400">
              <a:latin typeface="Lato"/>
              <a:ea typeface="Lato"/>
              <a:cs typeface="Lato"/>
              <a:sym typeface="Lato"/>
            </a:endParaRPr>
          </a:p>
        </p:txBody>
      </p:sp>
      <p:sp>
        <p:nvSpPr>
          <p:cNvPr id="1275" name="Google Shape;1275;p153"/>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3</a:t>
            </a:r>
            <a:endParaRPr sz="2400">
              <a:latin typeface="Lato"/>
              <a:ea typeface="Lato"/>
              <a:cs typeface="Lato"/>
              <a:sym typeface="Lato"/>
            </a:endParaRPr>
          </a:p>
        </p:txBody>
      </p:sp>
      <p:sp>
        <p:nvSpPr>
          <p:cNvPr id="1276" name="Google Shape;1276;p153"/>
          <p:cNvSpPr txBox="1"/>
          <p:nvPr/>
        </p:nvSpPr>
        <p:spPr>
          <a:xfrm>
            <a:off x="1453047" y="383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¿CÓMO UBICAR UN ELEMENTO?</a:t>
            </a:r>
            <a:endParaRPr i="1" sz="4000">
              <a:latin typeface="Anton"/>
              <a:ea typeface="Anton"/>
              <a:cs typeface="Anton"/>
              <a:sym typeface="Anton"/>
            </a:endParaRPr>
          </a:p>
        </p:txBody>
      </p:sp>
      <p:pic>
        <p:nvPicPr>
          <p:cNvPr id="1277" name="Google Shape;1277;p1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78" name="Google Shape;1278;p153"/>
          <p:cNvSpPr txBox="1"/>
          <p:nvPr/>
        </p:nvSpPr>
        <p:spPr>
          <a:xfrm>
            <a:off x="907200" y="4617150"/>
            <a:ext cx="66606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2" name="Shape 1282"/>
        <p:cNvGrpSpPr/>
        <p:nvPr/>
      </p:nvGrpSpPr>
      <p:grpSpPr>
        <a:xfrm>
          <a:off x="0" y="0"/>
          <a:ext cx="0" cy="0"/>
          <a:chOff x="0" y="0"/>
          <a:chExt cx="0" cy="0"/>
        </a:xfrm>
      </p:grpSpPr>
      <p:sp>
        <p:nvSpPr>
          <p:cNvPr id="1283" name="Google Shape;1283;p154"/>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a:t>
            </a:r>
            <a:endParaRPr i="1" sz="4000">
              <a:latin typeface="Anton"/>
              <a:ea typeface="Anton"/>
              <a:cs typeface="Anton"/>
              <a:sym typeface="Anton"/>
            </a:endParaRPr>
          </a:p>
        </p:txBody>
      </p:sp>
      <p:sp>
        <p:nvSpPr>
          <p:cNvPr id="1284" name="Google Shape;1284;p154"/>
          <p:cNvSpPr txBox="1"/>
          <p:nvPr/>
        </p:nvSpPr>
        <p:spPr>
          <a:xfrm>
            <a:off x="844300" y="1688575"/>
            <a:ext cx="7798500" cy="30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Al aplicar esta propiedad, puedes usar 4 propiedades para posicionar los elementos, y debes darles un valor numérico. Ellas son:</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top:</a:t>
            </a:r>
            <a:r>
              <a:rPr lang="en-GB" sz="1800">
                <a:latin typeface="Helvetica Neue Light"/>
                <a:ea typeface="Helvetica Neue Light"/>
                <a:cs typeface="Helvetica Neue Light"/>
                <a:sym typeface="Helvetica Neue Light"/>
              </a:rPr>
              <a:t> calcula desde el borde superior (ej:  </a:t>
            </a:r>
            <a:r>
              <a:rPr lang="en-GB">
                <a:highlight>
                  <a:srgbClr val="EFEFEF"/>
                </a:highlight>
                <a:latin typeface="Helvetica Neue Light"/>
                <a:ea typeface="Helvetica Neue Light"/>
                <a:cs typeface="Helvetica Neue Light"/>
                <a:sym typeface="Helvetica Neue Light"/>
              </a:rPr>
              <a:t>top: 100px </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right:</a:t>
            </a:r>
            <a:r>
              <a:rPr lang="en-GB" sz="1800">
                <a:latin typeface="Helvetica Neue Light"/>
                <a:ea typeface="Helvetica Neue Light"/>
                <a:cs typeface="Helvetica Neue Light"/>
                <a:sym typeface="Helvetica Neue Light"/>
              </a:rPr>
              <a:t> calcula desde el borde derecho (ej:  </a:t>
            </a:r>
            <a:r>
              <a:rPr lang="en-GB">
                <a:highlight>
                  <a:srgbClr val="EFEFEF"/>
                </a:highlight>
                <a:latin typeface="Helvetica Neue Light"/>
                <a:ea typeface="Helvetica Neue Light"/>
                <a:cs typeface="Helvetica Neue Light"/>
                <a:sym typeface="Helvetica Neue Light"/>
              </a:rPr>
              <a:t>right: 50px).</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bottom:</a:t>
            </a:r>
            <a:r>
              <a:rPr lang="en-GB" sz="1800">
                <a:latin typeface="Helvetica Neue Light"/>
                <a:ea typeface="Helvetica Neue Light"/>
                <a:cs typeface="Helvetica Neue Light"/>
                <a:sym typeface="Helvetica Neue Light"/>
              </a:rPr>
              <a:t> calcula desde el borde inferior (ej: </a:t>
            </a:r>
            <a:r>
              <a:rPr lang="en-GB">
                <a:highlight>
                  <a:srgbClr val="EFEFEF"/>
                </a:highlight>
                <a:latin typeface="Helvetica Neue Light"/>
                <a:ea typeface="Helvetica Neue Light"/>
                <a:cs typeface="Helvetica Neue Light"/>
                <a:sym typeface="Helvetica Neue Light"/>
              </a:rPr>
              <a:t>bottom: 100px </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left:</a:t>
            </a:r>
            <a:r>
              <a:rPr lang="en-GB" sz="1800">
                <a:latin typeface="Helvetica Neue Light"/>
                <a:ea typeface="Helvetica Neue Light"/>
                <a:cs typeface="Helvetica Neue Light"/>
                <a:sym typeface="Helvetica Neue Light"/>
              </a:rPr>
              <a:t> calcula desde el borde izquierdo (ej: </a:t>
            </a:r>
            <a:r>
              <a:rPr lang="en-GB">
                <a:highlight>
                  <a:srgbClr val="EFEFEF"/>
                </a:highlight>
                <a:latin typeface="Helvetica Neue Light"/>
                <a:ea typeface="Helvetica Neue Light"/>
                <a:cs typeface="Helvetica Neue Light"/>
                <a:sym typeface="Helvetica Neue Light"/>
              </a:rPr>
              <a:t>left: 50%</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Haz clic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para acceder a más información.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1285" name="Google Shape;1285;p154"/>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9" name="Shape 1289"/>
        <p:cNvGrpSpPr/>
        <p:nvPr/>
      </p:nvGrpSpPr>
      <p:grpSpPr>
        <a:xfrm>
          <a:off x="0" y="0"/>
          <a:ext cx="0" cy="0"/>
          <a:chOff x="0" y="0"/>
          <a:chExt cx="0" cy="0"/>
        </a:xfrm>
      </p:grpSpPr>
      <p:sp>
        <p:nvSpPr>
          <p:cNvPr id="1290" name="Google Shape;1290;p155"/>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RELATIVE</a:t>
            </a:r>
            <a:endParaRPr i="1" sz="4000">
              <a:latin typeface="Anton"/>
              <a:ea typeface="Anton"/>
              <a:cs typeface="Anton"/>
              <a:sym typeface="Anton"/>
            </a:endParaRPr>
          </a:p>
        </p:txBody>
      </p:sp>
      <p:sp>
        <p:nvSpPr>
          <p:cNvPr id="1291" name="Google Shape;1291;p155"/>
          <p:cNvSpPr txBox="1"/>
          <p:nvPr/>
        </p:nvSpPr>
        <p:spPr>
          <a:xfrm>
            <a:off x="844300" y="1688575"/>
            <a:ext cx="7798500" cy="302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highlight>
                  <a:srgbClr val="FFFFFF"/>
                </a:highlight>
                <a:latin typeface="Helvetica Neue Light"/>
                <a:ea typeface="Helvetica Neue Light"/>
                <a:cs typeface="Helvetica Neue Light"/>
                <a:sym typeface="Helvetica Neue Light"/>
              </a:rPr>
              <a:t>El elemento es posicionado de acuerdo al flujo normal del documento, y luego es </a:t>
            </a:r>
            <a:r>
              <a:rPr b="1" lang="en-GB" sz="2000">
                <a:highlight>
                  <a:srgbClr val="FFFFFF"/>
                </a:highlight>
                <a:latin typeface="Helvetica Neue"/>
                <a:ea typeface="Helvetica Neue"/>
                <a:cs typeface="Helvetica Neue"/>
                <a:sym typeface="Helvetica Neue"/>
              </a:rPr>
              <a:t>desplazado </a:t>
            </a:r>
            <a:r>
              <a:rPr b="1" i="1" lang="en-GB" sz="2000">
                <a:highlight>
                  <a:srgbClr val="FFFFFF"/>
                </a:highlight>
                <a:latin typeface="Helvetica Neue"/>
                <a:ea typeface="Helvetica Neue"/>
                <a:cs typeface="Helvetica Neue"/>
                <a:sym typeface="Helvetica Neue"/>
              </a:rPr>
              <a:t>en relación a sí mismo</a:t>
            </a:r>
            <a:r>
              <a:rPr lang="en-GB" sz="2000">
                <a:highlight>
                  <a:srgbClr val="FFFFFF"/>
                </a:highlight>
                <a:latin typeface="Helvetica Neue Light"/>
                <a:ea typeface="Helvetica Neue Light"/>
                <a:cs typeface="Helvetica Neue Light"/>
                <a:sym typeface="Helvetica Neue Light"/>
              </a:rPr>
              <a:t>.</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highlight>
                  <a:srgbClr val="E0FF00"/>
                </a:highlight>
                <a:latin typeface="Helvetica Neue Light"/>
                <a:ea typeface="Helvetica Neue Light"/>
                <a:cs typeface="Helvetica Neue Light"/>
                <a:sym typeface="Helvetica Neue Light"/>
              </a:rPr>
              <a:t>El desplazamiento no afecta la posición de ningún otro elemento</a:t>
            </a:r>
            <a:r>
              <a:rPr lang="en-GB" sz="2000">
                <a:highlight>
                  <a:srgbClr val="FFFFFF"/>
                </a:highlight>
                <a:latin typeface="Helvetica Neue Light"/>
                <a:ea typeface="Helvetica Neue Light"/>
                <a:cs typeface="Helvetica Neue Light"/>
                <a:sym typeface="Helvetica Neue Light"/>
              </a:rPr>
              <a:t>, provocando que se pueda superponer sobre otro.</a:t>
            </a:r>
            <a:endParaRPr sz="20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2000">
              <a:solidFill>
                <a:srgbClr val="333333"/>
              </a:solidFill>
              <a:highlight>
                <a:srgbClr val="FFFFFF"/>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pic>
        <p:nvPicPr>
          <p:cNvPr id="1292" name="Google Shape;1292;p15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7" name="Google Shape;247;p39"/>
          <p:cNvSpPr txBox="1"/>
          <p:nvPr/>
        </p:nvSpPr>
        <p:spPr>
          <a:xfrm>
            <a:off x="1057650" y="535700"/>
            <a:ext cx="70287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SELECCIÓN DE HTML MEDIANTE CSS</a:t>
            </a:r>
            <a:endParaRPr i="1" sz="4000">
              <a:latin typeface="Anton"/>
              <a:ea typeface="Anton"/>
              <a:cs typeface="Anton"/>
              <a:sym typeface="Anton"/>
            </a:endParaRPr>
          </a:p>
        </p:txBody>
      </p:sp>
      <p:sp>
        <p:nvSpPr>
          <p:cNvPr id="248" name="Google Shape;248;p39"/>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GB" sz="2000">
                <a:solidFill>
                  <a:schemeClr val="dk1"/>
                </a:solidFill>
                <a:latin typeface="Helvetica Neue"/>
                <a:ea typeface="Helvetica Neue"/>
                <a:cs typeface="Helvetica Neue"/>
                <a:sym typeface="Helvetica Neue"/>
              </a:rPr>
              <a:t>3 formas</a:t>
            </a:r>
            <a:endParaRPr b="1" sz="2000">
              <a:latin typeface="Helvetica Neue"/>
              <a:ea typeface="Helvetica Neue"/>
              <a:cs typeface="Helvetica Neue"/>
              <a:sym typeface="Helvetica Neue"/>
            </a:endParaRPr>
          </a:p>
        </p:txBody>
      </p:sp>
      <p:sp>
        <p:nvSpPr>
          <p:cNvPr id="249" name="Google Shape;249;p39"/>
          <p:cNvSpPr txBox="1"/>
          <p:nvPr/>
        </p:nvSpPr>
        <p:spPr>
          <a:xfrm>
            <a:off x="4815675" y="18330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800000"/>
                </a:solidFill>
                <a:latin typeface="Consolas"/>
                <a:ea typeface="Consolas"/>
                <a:cs typeface="Consolas"/>
                <a:sym typeface="Consolas"/>
              </a:rPr>
              <a:t>h1</a:t>
            </a:r>
            <a:r>
              <a:rPr lang="en-GB"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800000"/>
                </a:solidFill>
                <a:latin typeface="Consolas"/>
                <a:ea typeface="Consolas"/>
                <a:cs typeface="Consolas"/>
                <a:sym typeface="Consolas"/>
              </a:rPr>
              <a:t>.clase</a:t>
            </a:r>
            <a:r>
              <a:rPr lang="en-GB"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800000"/>
                </a:solidFill>
                <a:latin typeface="Consolas"/>
                <a:ea typeface="Consolas"/>
                <a:cs typeface="Consolas"/>
                <a:sym typeface="Consolas"/>
              </a:rPr>
              <a:t>#id</a:t>
            </a:r>
            <a:r>
              <a:rPr lang="en-GB"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   propiedad: valor;</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spcBef>
                <a:spcPts val="0"/>
              </a:spcBef>
              <a:spcAft>
                <a:spcPts val="0"/>
              </a:spcAft>
              <a:buNone/>
            </a:pPr>
            <a:r>
              <a:t/>
            </a:r>
            <a:endParaRPr/>
          </a:p>
        </p:txBody>
      </p:sp>
      <p:cxnSp>
        <p:nvCxnSpPr>
          <p:cNvPr id="250" name="Google Shape;250;p39"/>
          <p:cNvCxnSpPr/>
          <p:nvPr/>
        </p:nvCxnSpPr>
        <p:spPr>
          <a:xfrm>
            <a:off x="3606100" y="2209300"/>
            <a:ext cx="994800" cy="11400"/>
          </a:xfrm>
          <a:prstGeom prst="straightConnector1">
            <a:avLst/>
          </a:prstGeom>
          <a:noFill/>
          <a:ln cap="flat" cmpd="sng" w="28575">
            <a:solidFill>
              <a:srgbClr val="FF0000"/>
            </a:solidFill>
            <a:prstDash val="solid"/>
            <a:round/>
            <a:headEnd len="med" w="med" type="none"/>
            <a:tailEnd len="med" w="med" type="triangle"/>
          </a:ln>
        </p:spPr>
      </p:cxnSp>
      <p:sp>
        <p:nvSpPr>
          <p:cNvPr id="251" name="Google Shape;251;p39"/>
          <p:cNvSpPr txBox="1"/>
          <p:nvPr/>
        </p:nvSpPr>
        <p:spPr>
          <a:xfrm>
            <a:off x="395650" y="1946360"/>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Por etiqueta</a:t>
            </a:r>
            <a:endParaRPr sz="20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
        <p:nvSpPr>
          <p:cNvPr id="252" name="Google Shape;252;p39"/>
          <p:cNvSpPr txBox="1"/>
          <p:nvPr/>
        </p:nvSpPr>
        <p:spPr>
          <a:xfrm>
            <a:off x="378700" y="2935685"/>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Por clase</a:t>
            </a:r>
            <a:br>
              <a:rPr lang="en-GB" sz="2000">
                <a:solidFill>
                  <a:schemeClr val="dk1"/>
                </a:solidFill>
                <a:latin typeface="Helvetica Neue Light"/>
                <a:ea typeface="Helvetica Neue Light"/>
                <a:cs typeface="Helvetica Neue Light"/>
                <a:sym typeface="Helvetica Neue Light"/>
              </a:rPr>
            </a:br>
            <a:r>
              <a:rPr lang="en-GB" sz="1600">
                <a:solidFill>
                  <a:srgbClr val="999999"/>
                </a:solidFill>
                <a:latin typeface="Helvetica Neue Light"/>
                <a:ea typeface="Helvetica Neue Light"/>
                <a:cs typeface="Helvetica Neue Light"/>
                <a:sym typeface="Helvetica Neue Light"/>
              </a:rPr>
              <a:t>(anteponiendo el “.”)</a:t>
            </a:r>
            <a:endParaRPr sz="1600">
              <a:solidFill>
                <a:srgbClr val="999999"/>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cxnSp>
        <p:nvCxnSpPr>
          <p:cNvPr id="253" name="Google Shape;253;p39"/>
          <p:cNvCxnSpPr/>
          <p:nvPr/>
        </p:nvCxnSpPr>
        <p:spPr>
          <a:xfrm>
            <a:off x="3637288" y="3195825"/>
            <a:ext cx="994800" cy="11400"/>
          </a:xfrm>
          <a:prstGeom prst="straightConnector1">
            <a:avLst/>
          </a:prstGeom>
          <a:noFill/>
          <a:ln cap="flat" cmpd="sng" w="28575">
            <a:solidFill>
              <a:srgbClr val="FF0000"/>
            </a:solidFill>
            <a:prstDash val="solid"/>
            <a:round/>
            <a:headEnd len="med" w="med" type="none"/>
            <a:tailEnd len="med" w="med" type="triangle"/>
          </a:ln>
        </p:spPr>
      </p:cxnSp>
      <p:cxnSp>
        <p:nvCxnSpPr>
          <p:cNvPr id="254" name="Google Shape;254;p39"/>
          <p:cNvCxnSpPr/>
          <p:nvPr/>
        </p:nvCxnSpPr>
        <p:spPr>
          <a:xfrm>
            <a:off x="3687963" y="4083000"/>
            <a:ext cx="994800" cy="11400"/>
          </a:xfrm>
          <a:prstGeom prst="straightConnector1">
            <a:avLst/>
          </a:prstGeom>
          <a:noFill/>
          <a:ln cap="flat" cmpd="sng" w="28575">
            <a:solidFill>
              <a:srgbClr val="FF0000"/>
            </a:solidFill>
            <a:prstDash val="solid"/>
            <a:round/>
            <a:headEnd len="med" w="med" type="none"/>
            <a:tailEnd len="med" w="med" type="triangle"/>
          </a:ln>
        </p:spPr>
      </p:cxnSp>
      <p:sp>
        <p:nvSpPr>
          <p:cNvPr id="255" name="Google Shape;255;p39"/>
          <p:cNvSpPr txBox="1"/>
          <p:nvPr/>
        </p:nvSpPr>
        <p:spPr>
          <a:xfrm>
            <a:off x="395650" y="3925010"/>
            <a:ext cx="3075000" cy="48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Por ID</a:t>
            </a:r>
            <a:br>
              <a:rPr lang="en-GB" sz="2000">
                <a:solidFill>
                  <a:schemeClr val="dk1"/>
                </a:solidFill>
                <a:latin typeface="Didact Gothic"/>
                <a:ea typeface="Didact Gothic"/>
                <a:cs typeface="Didact Gothic"/>
                <a:sym typeface="Didact Gothic"/>
              </a:rPr>
            </a:br>
            <a:r>
              <a:rPr lang="en-GB" sz="1600">
                <a:solidFill>
                  <a:srgbClr val="999999"/>
                </a:solidFill>
                <a:latin typeface="Didact Gothic"/>
                <a:ea typeface="Didact Gothic"/>
                <a:cs typeface="Didact Gothic"/>
                <a:sym typeface="Didact Gothic"/>
              </a:rPr>
              <a:t>(anteponiendo el “#”)</a:t>
            </a:r>
            <a:endParaRPr sz="1600">
              <a:solidFill>
                <a:srgbClr val="999999"/>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6" name="Shape 1296"/>
        <p:cNvGrpSpPr/>
        <p:nvPr/>
      </p:nvGrpSpPr>
      <p:grpSpPr>
        <a:xfrm>
          <a:off x="0" y="0"/>
          <a:ext cx="0" cy="0"/>
          <a:chOff x="0" y="0"/>
          <a:chExt cx="0" cy="0"/>
        </a:xfrm>
      </p:grpSpPr>
      <p:sp>
        <p:nvSpPr>
          <p:cNvPr id="1297" name="Google Shape;1297;p156"/>
          <p:cNvSpPr txBox="1"/>
          <p:nvPr/>
        </p:nvSpPr>
        <p:spPr>
          <a:xfrm>
            <a:off x="1453047" y="604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RELATIVE</a:t>
            </a:r>
            <a:endParaRPr i="1" sz="4000">
              <a:latin typeface="Anton"/>
              <a:ea typeface="Anton"/>
              <a:cs typeface="Anton"/>
              <a:sym typeface="Anton"/>
            </a:endParaRPr>
          </a:p>
        </p:txBody>
      </p:sp>
      <p:sp>
        <p:nvSpPr>
          <p:cNvPr id="1298" name="Google Shape;1298;p156"/>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rgbClr val="FF0000"/>
                </a:solidFill>
                <a:latin typeface="Consolas"/>
                <a:ea typeface="Consolas"/>
                <a:cs typeface="Consolas"/>
                <a:sym typeface="Consolas"/>
              </a:rPr>
              <a:t>    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relative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299" name="Google Shape;1299;p156"/>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300" name="Google Shape;1300;p156"/>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1301" name="Google Shape;1301;p156"/>
          <p:cNvPicPr preferRelativeResize="0"/>
          <p:nvPr/>
        </p:nvPicPr>
        <p:blipFill>
          <a:blip r:embed="rId3">
            <a:alphaModFix/>
          </a:blip>
          <a:stretch>
            <a:fillRect/>
          </a:stretch>
        </p:blipFill>
        <p:spPr>
          <a:xfrm>
            <a:off x="5192300" y="1929100"/>
            <a:ext cx="3542457" cy="2269025"/>
          </a:xfrm>
          <a:prstGeom prst="rect">
            <a:avLst/>
          </a:prstGeom>
          <a:noFill/>
          <a:ln>
            <a:noFill/>
          </a:ln>
        </p:spPr>
      </p:pic>
      <p:pic>
        <p:nvPicPr>
          <p:cNvPr id="1302" name="Google Shape;1302;p15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6" name="Shape 1306"/>
        <p:cNvGrpSpPr/>
        <p:nvPr/>
      </p:nvGrpSpPr>
      <p:grpSpPr>
        <a:xfrm>
          <a:off x="0" y="0"/>
          <a:ext cx="0" cy="0"/>
          <a:chOff x="0" y="0"/>
          <a:chExt cx="0" cy="0"/>
        </a:xfrm>
      </p:grpSpPr>
      <p:sp>
        <p:nvSpPr>
          <p:cNvPr id="1307" name="Google Shape;1307;p157"/>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ABSOLUTE</a:t>
            </a:r>
            <a:endParaRPr i="1" sz="4000">
              <a:latin typeface="Anton"/>
              <a:ea typeface="Anton"/>
              <a:cs typeface="Anton"/>
              <a:sym typeface="Anton"/>
            </a:endParaRPr>
          </a:p>
        </p:txBody>
      </p:sp>
      <p:sp>
        <p:nvSpPr>
          <p:cNvPr id="1308" name="Google Shape;1308;p157"/>
          <p:cNvSpPr txBox="1"/>
          <p:nvPr/>
        </p:nvSpPr>
        <p:spPr>
          <a:xfrm>
            <a:off x="672750" y="1725650"/>
            <a:ext cx="7798500" cy="302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333333"/>
                </a:solidFill>
                <a:highlight>
                  <a:srgbClr val="FFFFFF"/>
                </a:highlight>
                <a:latin typeface="Helvetica Neue Light"/>
                <a:ea typeface="Helvetica Neue Light"/>
                <a:cs typeface="Helvetica Neue Light"/>
                <a:sym typeface="Helvetica Neue Light"/>
              </a:rPr>
              <a:t>El elemento es removido del flujo normal del documento, sin crearse espacio alguno para el mismo en el esquema de la página. </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800"/>
              </a:spcBef>
              <a:spcAft>
                <a:spcPts val="0"/>
              </a:spcAft>
              <a:buClr>
                <a:schemeClr val="dk1"/>
              </a:buClr>
              <a:buSzPts val="1100"/>
              <a:buFont typeface="Arial"/>
              <a:buNone/>
            </a:pPr>
            <a:r>
              <a:rPr lang="en-GB" sz="2000">
                <a:solidFill>
                  <a:srgbClr val="333333"/>
                </a:solidFill>
                <a:highlight>
                  <a:srgbClr val="FFFFFF"/>
                </a:highlight>
                <a:latin typeface="Helvetica Neue Light"/>
                <a:ea typeface="Helvetica Neue Light"/>
                <a:cs typeface="Helvetica Neue Light"/>
                <a:sym typeface="Helvetica Neue Light"/>
              </a:rPr>
              <a:t>Es posicionado relativo a su padre, siempre y cuando su padre tenga “position: relative”. De lo contrario, se ubica relativo al body. Se recomienda establecer un ancho y alto (width, height)</a:t>
            </a:r>
            <a:r>
              <a:rPr lang="en-GB" sz="1900">
                <a:solidFill>
                  <a:srgbClr val="333333"/>
                </a:solidFill>
                <a:highlight>
                  <a:srgbClr val="FFFFFF"/>
                </a:highlight>
                <a:latin typeface="Helvetica Neue Light"/>
                <a:ea typeface="Helvetica Neue Light"/>
                <a:cs typeface="Helvetica Neue Light"/>
                <a:sym typeface="Helvetica Neue Light"/>
              </a:rPr>
              <a:t>.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Clr>
                <a:schemeClr val="dk1"/>
              </a:buClr>
              <a:buSzPts val="1100"/>
              <a:buFont typeface="Arial"/>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900">
              <a:latin typeface="Helvetica Neue Light"/>
              <a:ea typeface="Helvetica Neue Light"/>
              <a:cs typeface="Helvetica Neue Light"/>
              <a:sym typeface="Helvetica Neue Light"/>
            </a:endParaRPr>
          </a:p>
        </p:txBody>
      </p:sp>
      <p:pic>
        <p:nvPicPr>
          <p:cNvPr id="1309" name="Google Shape;1309;p15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3" name="Shape 1313"/>
        <p:cNvGrpSpPr/>
        <p:nvPr/>
      </p:nvGrpSpPr>
      <p:grpSpPr>
        <a:xfrm>
          <a:off x="0" y="0"/>
          <a:ext cx="0" cy="0"/>
          <a:chOff x="0" y="0"/>
          <a:chExt cx="0" cy="0"/>
        </a:xfrm>
      </p:grpSpPr>
      <p:sp>
        <p:nvSpPr>
          <p:cNvPr id="1314" name="Google Shape;1314;p158"/>
          <p:cNvSpPr txBox="1"/>
          <p:nvPr/>
        </p:nvSpPr>
        <p:spPr>
          <a:xfrm>
            <a:off x="1453047" y="5794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ABSOLUTE</a:t>
            </a:r>
            <a:endParaRPr i="1" sz="4000">
              <a:latin typeface="Anton"/>
              <a:ea typeface="Anton"/>
              <a:cs typeface="Anton"/>
              <a:sym typeface="Anton"/>
            </a:endParaRPr>
          </a:p>
        </p:txBody>
      </p:sp>
      <p:sp>
        <p:nvSpPr>
          <p:cNvPr id="1315" name="Google Shape;1315;p158"/>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absolute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316" name="Google Shape;1316;p15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317" name="Google Shape;1317;p158"/>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1318" name="Google Shape;1318;p1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19" name="Google Shape;1319;p158"/>
          <p:cNvPicPr preferRelativeResize="0"/>
          <p:nvPr/>
        </p:nvPicPr>
        <p:blipFill>
          <a:blip r:embed="rId4">
            <a:alphaModFix/>
          </a:blip>
          <a:stretch>
            <a:fillRect/>
          </a:stretch>
        </p:blipFill>
        <p:spPr>
          <a:xfrm>
            <a:off x="5036775" y="1991250"/>
            <a:ext cx="3622287" cy="19543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3" name="Shape 1323"/>
        <p:cNvGrpSpPr/>
        <p:nvPr/>
      </p:nvGrpSpPr>
      <p:grpSpPr>
        <a:xfrm>
          <a:off x="0" y="0"/>
          <a:ext cx="0" cy="0"/>
          <a:chOff x="0" y="0"/>
          <a:chExt cx="0" cy="0"/>
        </a:xfrm>
      </p:grpSpPr>
      <p:sp>
        <p:nvSpPr>
          <p:cNvPr id="1324" name="Google Shape;1324;p159"/>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FIXED Y STICKY</a:t>
            </a:r>
            <a:endParaRPr i="1" sz="4000">
              <a:latin typeface="Anton"/>
              <a:ea typeface="Anton"/>
              <a:cs typeface="Anton"/>
              <a:sym typeface="Anton"/>
            </a:endParaRPr>
          </a:p>
        </p:txBody>
      </p:sp>
      <p:sp>
        <p:nvSpPr>
          <p:cNvPr id="1325" name="Google Shape;1325;p159"/>
          <p:cNvSpPr txBox="1"/>
          <p:nvPr/>
        </p:nvSpPr>
        <p:spPr>
          <a:xfrm>
            <a:off x="929100" y="1219350"/>
            <a:ext cx="7285800" cy="27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500">
              <a:solidFill>
                <a:srgbClr val="333333"/>
              </a:solidFill>
              <a:highlight>
                <a:srgbClr val="FFFFFF"/>
              </a:highlight>
              <a:latin typeface="Didact Gothic"/>
              <a:ea typeface="Didact Gothic"/>
              <a:cs typeface="Didact Gothic"/>
              <a:sym typeface="Didact Gothic"/>
            </a:endParaRPr>
          </a:p>
          <a:p>
            <a:pPr indent="0" lvl="0" marL="0" rtl="0" algn="ctr">
              <a:lnSpc>
                <a:spcPct val="115000"/>
              </a:lnSpc>
              <a:spcBef>
                <a:spcPts val="1800"/>
              </a:spcBef>
              <a:spcAft>
                <a:spcPts val="0"/>
              </a:spcAft>
              <a:buNone/>
            </a:pPr>
            <a:r>
              <a:rPr lang="en-GB" sz="2400">
                <a:solidFill>
                  <a:srgbClr val="333333"/>
                </a:solidFill>
                <a:highlight>
                  <a:srgbClr val="FFFFFF"/>
                </a:highlight>
                <a:latin typeface="Helvetica Neue Light"/>
                <a:ea typeface="Helvetica Neue Light"/>
                <a:cs typeface="Helvetica Neue Light"/>
                <a:sym typeface="Helvetica Neue Light"/>
              </a:rPr>
              <a:t>Ambos métodos permiten que el elemento se mantenga visible, aunque se haga scroll.</a:t>
            </a:r>
            <a:endParaRPr sz="24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800">
              <a:solidFill>
                <a:srgbClr val="333333"/>
              </a:solidFill>
              <a:highlight>
                <a:srgbClr val="FFFFFF"/>
              </a:highlight>
              <a:latin typeface="Didact Gothic"/>
              <a:ea typeface="Didact Gothic"/>
              <a:cs typeface="Didact Gothic"/>
              <a:sym typeface="Didact Gothic"/>
            </a:endParaRPr>
          </a:p>
          <a:p>
            <a:pPr indent="0" lvl="0" marL="0" rtl="0" algn="l">
              <a:spcBef>
                <a:spcPts val="0"/>
              </a:spcBef>
              <a:spcAft>
                <a:spcPts val="0"/>
              </a:spcAft>
              <a:buNone/>
            </a:pPr>
            <a:r>
              <a:t/>
            </a:r>
            <a:endParaRPr sz="1800">
              <a:latin typeface="Didact Gothic"/>
              <a:ea typeface="Didact Gothic"/>
              <a:cs typeface="Didact Gothic"/>
              <a:sym typeface="Didact Gothic"/>
            </a:endParaRPr>
          </a:p>
        </p:txBody>
      </p:sp>
      <p:pic>
        <p:nvPicPr>
          <p:cNvPr id="1326" name="Google Shape;1326;p15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pic>
        <p:nvPicPr>
          <p:cNvPr id="1331" name="Google Shape;1331;p1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32" name="Google Shape;1332;p160"/>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solidFill>
                  <a:srgbClr val="000000"/>
                </a:solidFill>
                <a:latin typeface="Anton"/>
                <a:ea typeface="Anton"/>
                <a:cs typeface="Anton"/>
                <a:sym typeface="Anton"/>
              </a:rPr>
              <a:t>FIXED</a:t>
            </a:r>
            <a:endParaRPr i="1" sz="4000">
              <a:latin typeface="Anton"/>
              <a:ea typeface="Anton"/>
              <a:cs typeface="Anton"/>
              <a:sym typeface="Anton"/>
            </a:endParaRPr>
          </a:p>
        </p:txBody>
      </p:sp>
      <p:sp>
        <p:nvSpPr>
          <p:cNvPr id="1333" name="Google Shape;1333;p160"/>
          <p:cNvSpPr txBox="1"/>
          <p:nvPr/>
        </p:nvSpPr>
        <p:spPr>
          <a:xfrm>
            <a:off x="411575" y="1724734"/>
            <a:ext cx="8174700" cy="29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lang="en-GB" sz="2000">
                <a:latin typeface="Helvetica Neue Light"/>
                <a:ea typeface="Helvetica Neue Light"/>
                <a:cs typeface="Helvetica Neue Light"/>
                <a:sym typeface="Helvetica Neue Light"/>
              </a:rPr>
              <a:t>E</a:t>
            </a:r>
            <a:r>
              <a:rPr lang="en-GB" sz="2000">
                <a:solidFill>
                  <a:srgbClr val="000000"/>
                </a:solidFill>
                <a:latin typeface="Helvetica Neue Light"/>
                <a:ea typeface="Helvetica Neue Light"/>
                <a:cs typeface="Helvetica Neue Light"/>
                <a:sym typeface="Helvetica Neue Light"/>
              </a:rPr>
              <a:t>sta posición es similar a la absoluta, con la excepción de q</a:t>
            </a:r>
            <a:r>
              <a:rPr lang="en-GB" sz="2000">
                <a:latin typeface="Helvetica Neue Light"/>
                <a:ea typeface="Helvetica Neue Light"/>
                <a:cs typeface="Helvetica Neue Light"/>
                <a:sym typeface="Helvetica Neue Light"/>
              </a:rPr>
              <a:t>ue el elemento contenedor es el “viewport”, es decir, la ventana del navegador. </a:t>
            </a:r>
            <a:br>
              <a:rPr lang="en-GB" sz="2000">
                <a:latin typeface="Helvetica Neue Light"/>
                <a:ea typeface="Helvetica Neue Light"/>
                <a:cs typeface="Helvetica Neue Light"/>
                <a:sym typeface="Helvetica Neue Light"/>
              </a:rPr>
            </a:b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Puede ser usada para crear elementos que floten, y que queden en la misma posición aunque se haga scroll. </a:t>
            </a:r>
            <a:endParaRPr sz="20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61"/>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fixed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339" name="Google Shape;1339;p16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340" name="Google Shape;1340;p161"/>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341" name="Google Shape;1341;p161"/>
          <p:cNvSpPr txBox="1"/>
          <p:nvPr/>
        </p:nvSpPr>
        <p:spPr>
          <a:xfrm>
            <a:off x="1453050" y="338704"/>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solidFill>
                  <a:srgbClr val="000000"/>
                </a:solidFill>
                <a:latin typeface="Anton"/>
                <a:ea typeface="Anton"/>
                <a:cs typeface="Anton"/>
                <a:sym typeface="Anton"/>
              </a:rPr>
              <a:t>FIXED</a:t>
            </a:r>
            <a:endParaRPr i="1" sz="4000">
              <a:latin typeface="Anton"/>
              <a:ea typeface="Anton"/>
              <a:cs typeface="Anton"/>
              <a:sym typeface="Anton"/>
            </a:endParaRPr>
          </a:p>
        </p:txBody>
      </p:sp>
      <p:pic>
        <p:nvPicPr>
          <p:cNvPr id="1342" name="Google Shape;1342;p1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43" name="Google Shape;1343;p161"/>
          <p:cNvPicPr preferRelativeResize="0"/>
          <p:nvPr/>
        </p:nvPicPr>
        <p:blipFill>
          <a:blip r:embed="rId4">
            <a:alphaModFix/>
          </a:blip>
          <a:stretch>
            <a:fillRect/>
          </a:stretch>
        </p:blipFill>
        <p:spPr>
          <a:xfrm>
            <a:off x="5353450" y="1843113"/>
            <a:ext cx="3466454" cy="25159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49" name="Google Shape;1349;p162"/>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latin typeface="Anton"/>
                <a:ea typeface="Anton"/>
                <a:cs typeface="Anton"/>
                <a:sym typeface="Anton"/>
              </a:rPr>
              <a:t>STICKY</a:t>
            </a:r>
            <a:endParaRPr i="1" sz="4000">
              <a:latin typeface="Anton"/>
              <a:ea typeface="Anton"/>
              <a:cs typeface="Anton"/>
              <a:sym typeface="Anton"/>
            </a:endParaRPr>
          </a:p>
        </p:txBody>
      </p:sp>
      <p:sp>
        <p:nvSpPr>
          <p:cNvPr id="1350" name="Google Shape;1350;p162"/>
          <p:cNvSpPr txBox="1"/>
          <p:nvPr/>
        </p:nvSpPr>
        <p:spPr>
          <a:xfrm>
            <a:off x="411575" y="1724734"/>
            <a:ext cx="8174700" cy="29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lang="en-GB" sz="2000">
                <a:solidFill>
                  <a:srgbClr val="000000"/>
                </a:solidFill>
                <a:latin typeface="Helvetica Neue Light"/>
                <a:ea typeface="Helvetica Neue Light"/>
                <a:cs typeface="Helvetica Neue Light"/>
                <a:sym typeface="Helvetica Neue Light"/>
              </a:rPr>
              <a:t>El elemento es posicionado </a:t>
            </a:r>
            <a:r>
              <a:rPr lang="en-GB" sz="2000">
                <a:latin typeface="Helvetica Neue Light"/>
                <a:ea typeface="Helvetica Neue Light"/>
                <a:cs typeface="Helvetica Neue Light"/>
                <a:sym typeface="Helvetica Neue Light"/>
              </a:rPr>
              <a:t>en el “flow” natural del documento, podría decirse que es un valor que funciona de forma híbrida, es decir, como “relative” y también “fixed”</a:t>
            </a:r>
            <a:r>
              <a:rPr lang="en-GB" sz="1200">
                <a:solidFill>
                  <a:srgbClr val="333333"/>
                </a:solidFill>
                <a:highlight>
                  <a:srgbClr val="FFFFFF"/>
                </a:highlight>
                <a:latin typeface="Helvetica Neue Light"/>
                <a:ea typeface="Helvetica Neue Light"/>
                <a:cs typeface="Helvetica Neue Light"/>
                <a:sym typeface="Helvetica Neue Light"/>
              </a:rPr>
              <a:t>. </a:t>
            </a:r>
            <a:br>
              <a:rPr lang="en-GB" sz="1200">
                <a:solidFill>
                  <a:srgbClr val="333333"/>
                </a:solidFill>
                <a:highlight>
                  <a:srgbClr val="FFFFFF"/>
                </a:highlight>
                <a:latin typeface="Helvetica Neue Light"/>
                <a:ea typeface="Helvetica Neue Light"/>
                <a:cs typeface="Helvetica Neue Light"/>
                <a:sym typeface="Helvetica Neue Light"/>
              </a:rPr>
            </a:br>
            <a:br>
              <a:rPr lang="en-GB" sz="1200">
                <a:solidFill>
                  <a:srgbClr val="333333"/>
                </a:solidFill>
                <a:highlight>
                  <a:srgbClr val="FFFFFF"/>
                </a:highlight>
                <a:latin typeface="Helvetica Neue Light"/>
                <a:ea typeface="Helvetica Neue Light"/>
                <a:cs typeface="Helvetica Neue Light"/>
                <a:sym typeface="Helvetica Neue Light"/>
              </a:rPr>
            </a:br>
            <a:r>
              <a:rPr lang="en-GB" sz="2000">
                <a:solidFill>
                  <a:srgbClr val="333333"/>
                </a:solidFill>
                <a:highlight>
                  <a:srgbClr val="FFFFFF"/>
                </a:highlight>
                <a:latin typeface="Helvetica Neue Light"/>
                <a:ea typeface="Helvetica Neue Light"/>
                <a:cs typeface="Helvetica Neue Light"/>
                <a:sym typeface="Helvetica Neue Light"/>
              </a:rPr>
              <a:t>Esto es, cuando llega el “viewport” (la ventana del navegador) hasta donde se encuentra, se “pegará” sobre el borde superior.</a:t>
            </a:r>
            <a:endParaRPr sz="20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63"/>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500">
                <a:solidFill>
                  <a:srgbClr val="800000"/>
                </a:solidFill>
                <a:latin typeface="Consolas"/>
                <a:ea typeface="Consolas"/>
                <a:cs typeface="Consolas"/>
                <a:sym typeface="Consolas"/>
              </a:rPr>
              <a:t>div</a:t>
            </a:r>
            <a:r>
              <a:rPr lang="en-GB"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chemeClr val="dk1"/>
                </a:solidFill>
                <a:latin typeface="Consolas"/>
                <a:ea typeface="Consolas"/>
                <a:cs typeface="Consolas"/>
                <a:sym typeface="Consolas"/>
              </a:rPr>
              <a:t>    </a:t>
            </a:r>
            <a:r>
              <a:rPr lang="en-GB" sz="1500">
                <a:solidFill>
                  <a:srgbClr val="FF0000"/>
                </a:solidFill>
                <a:latin typeface="Consolas"/>
                <a:ea typeface="Consolas"/>
                <a:cs typeface="Consolas"/>
                <a:sym typeface="Consolas"/>
              </a:rPr>
              <a:t>position</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sticky</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rgbClr val="FF0000"/>
                </a:solidFill>
                <a:latin typeface="Consolas"/>
                <a:ea typeface="Consolas"/>
                <a:cs typeface="Consolas"/>
                <a:sym typeface="Consolas"/>
              </a:rPr>
              <a:t>    top: </a:t>
            </a:r>
            <a:r>
              <a:rPr lang="en-GB" sz="1500">
                <a:solidFill>
                  <a:srgbClr val="0451A5"/>
                </a:solidFill>
                <a:latin typeface="Consolas"/>
                <a:ea typeface="Consolas"/>
                <a:cs typeface="Consolas"/>
                <a:sym typeface="Consolas"/>
              </a:rPr>
              <a:t>20px;</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1356" name="Google Shape;1356;p16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1357" name="Google Shape;1357;p163"/>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1358" name="Google Shape;1358;p163"/>
          <p:cNvSpPr txBox="1"/>
          <p:nvPr/>
        </p:nvSpPr>
        <p:spPr>
          <a:xfrm>
            <a:off x="1453050" y="326754"/>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latin typeface="Anton"/>
                <a:ea typeface="Anton"/>
                <a:cs typeface="Anton"/>
                <a:sym typeface="Anton"/>
              </a:rPr>
              <a:t>STICKY</a:t>
            </a:r>
            <a:endParaRPr i="1" sz="4000">
              <a:latin typeface="Anton"/>
              <a:ea typeface="Anton"/>
              <a:cs typeface="Anton"/>
              <a:sym typeface="Anton"/>
            </a:endParaRPr>
          </a:p>
        </p:txBody>
      </p:sp>
      <p:pic>
        <p:nvPicPr>
          <p:cNvPr id="1359" name="Google Shape;1359;p1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60" name="Google Shape;1360;p163"/>
          <p:cNvPicPr preferRelativeResize="0"/>
          <p:nvPr/>
        </p:nvPicPr>
        <p:blipFill>
          <a:blip r:embed="rId4">
            <a:alphaModFix/>
          </a:blip>
          <a:stretch>
            <a:fillRect/>
          </a:stretch>
        </p:blipFill>
        <p:spPr>
          <a:xfrm>
            <a:off x="5288000" y="1843113"/>
            <a:ext cx="3466454" cy="25159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1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66" name="Google Shape;1366;p164"/>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PROPIEDAD Z-INDEX </a:t>
            </a:r>
            <a:endParaRPr i="1" sz="38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rPr i="1" lang="en-GB" sz="2400">
                <a:solidFill>
                  <a:schemeClr val="dk1"/>
                </a:solidFill>
                <a:latin typeface="Anton"/>
                <a:ea typeface="Anton"/>
                <a:cs typeface="Anton"/>
                <a:sym typeface="Anton"/>
              </a:rPr>
              <a:t>(para el orden de superposición)</a:t>
            </a:r>
            <a:endParaRPr i="1" sz="2400">
              <a:latin typeface="Anton"/>
              <a:ea typeface="Anton"/>
              <a:cs typeface="Anton"/>
              <a:sym typeface="Anton"/>
            </a:endParaRPr>
          </a:p>
        </p:txBody>
      </p:sp>
      <p:sp>
        <p:nvSpPr>
          <p:cNvPr id="1367" name="Google Shape;1367;p164"/>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a:t>
            </a:r>
            <a:r>
              <a:rPr b="1" lang="en-GB" sz="1800">
                <a:solidFill>
                  <a:schemeClr val="dk1"/>
                </a:solidFill>
                <a:latin typeface="Helvetica Neue"/>
                <a:ea typeface="Helvetica Neue"/>
                <a:cs typeface="Helvetica Neue"/>
                <a:sym typeface="Helvetica Neue"/>
              </a:rPr>
              <a:t>z-index</a:t>
            </a:r>
            <a:r>
              <a:rPr lang="en-GB" sz="1800">
                <a:solidFill>
                  <a:schemeClr val="dk1"/>
                </a:solidFill>
                <a:latin typeface="Helvetica Neue Light"/>
                <a:ea typeface="Helvetica Neue Light"/>
                <a:cs typeface="Helvetica Neue Light"/>
                <a:sym typeface="Helvetica Neue Light"/>
              </a:rPr>
              <a:t> entra en juego cuando dos elementos que tienen </a:t>
            </a:r>
            <a:r>
              <a:rPr i="1" lang="en-GB" sz="1800">
                <a:solidFill>
                  <a:schemeClr val="dk1"/>
                </a:solidFill>
                <a:latin typeface="Helvetica Neue Light"/>
                <a:ea typeface="Helvetica Neue Light"/>
                <a:cs typeface="Helvetica Neue Light"/>
                <a:sym typeface="Helvetica Neue Light"/>
              </a:rPr>
              <a:t>position </a:t>
            </a:r>
            <a:r>
              <a:rPr lang="en-GB" sz="1800">
                <a:solidFill>
                  <a:schemeClr val="dk1"/>
                </a:solidFill>
                <a:latin typeface="Helvetica Neue Light"/>
                <a:ea typeface="Helvetica Neue Light"/>
                <a:cs typeface="Helvetica Neue Light"/>
                <a:sym typeface="Helvetica Neue Light"/>
              </a:rPr>
              <a:t>se superponen. Esta propiedad acepta como valor un número (sin ninguna unidad, ni px, ni cm, ni nada); a valor más alto, se mostrará por encima de los demás elementos.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Por defecto, todos los objetos tienen z-index:1. Si dos objetos tienen el mismo valor de z-index y se superponen, el que fue creado después en el HTML se verá encima del otro.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1" name="Shape 1371"/>
        <p:cNvGrpSpPr/>
        <p:nvPr/>
      </p:nvGrpSpPr>
      <p:grpSpPr>
        <a:xfrm>
          <a:off x="0" y="0"/>
          <a:ext cx="0" cy="0"/>
          <a:chOff x="0" y="0"/>
          <a:chExt cx="0" cy="0"/>
        </a:xfrm>
      </p:grpSpPr>
      <p:sp>
        <p:nvSpPr>
          <p:cNvPr id="1372" name="Google Shape;1372;p16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1" name="Google Shape;261;p40"/>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latin typeface="Helvetica Neue"/>
                <a:ea typeface="Helvetica Neue"/>
                <a:cs typeface="Helvetica Neue"/>
                <a:sym typeface="Helvetica Neue"/>
              </a:rPr>
              <a:t>Ejemplos</a:t>
            </a:r>
            <a:endParaRPr b="1" sz="1800">
              <a:latin typeface="Helvetica Neue"/>
              <a:ea typeface="Helvetica Neue"/>
              <a:cs typeface="Helvetica Neue"/>
              <a:sym typeface="Helvetica Neue"/>
            </a:endParaRPr>
          </a:p>
        </p:txBody>
      </p:sp>
      <p:pic>
        <p:nvPicPr>
          <p:cNvPr id="262" name="Google Shape;262;p40"/>
          <p:cNvPicPr preferRelativeResize="0"/>
          <p:nvPr/>
        </p:nvPicPr>
        <p:blipFill>
          <a:blip r:embed="rId4">
            <a:alphaModFix/>
          </a:blip>
          <a:stretch>
            <a:fillRect/>
          </a:stretch>
        </p:blipFill>
        <p:spPr>
          <a:xfrm>
            <a:off x="141325" y="1923424"/>
            <a:ext cx="1198632" cy="1070700"/>
          </a:xfrm>
          <a:prstGeom prst="rect">
            <a:avLst/>
          </a:prstGeom>
          <a:noFill/>
          <a:ln>
            <a:noFill/>
          </a:ln>
        </p:spPr>
      </p:pic>
      <p:sp>
        <p:nvSpPr>
          <p:cNvPr id="263" name="Google Shape;263;p40"/>
          <p:cNvSpPr txBox="1"/>
          <p:nvPr/>
        </p:nvSpPr>
        <p:spPr>
          <a:xfrm>
            <a:off x="1415975" y="19622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&lt;p&gt;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Párrafo con </a:t>
            </a:r>
            <a:r>
              <a:rPr lang="en-GB" sz="1200">
                <a:solidFill>
                  <a:srgbClr val="800000"/>
                </a:solidFill>
                <a:latin typeface="Consolas"/>
                <a:ea typeface="Consolas"/>
                <a:cs typeface="Consolas"/>
                <a:sym typeface="Consolas"/>
              </a:rPr>
              <a:t>&lt;a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href</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enlace</a:t>
            </a:r>
            <a:r>
              <a:rPr lang="en-GB" sz="1200">
                <a:solidFill>
                  <a:srgbClr val="800000"/>
                </a:solidFill>
                <a:latin typeface="Consolas"/>
                <a:ea typeface="Consolas"/>
                <a:cs typeface="Consolas"/>
                <a:sym typeface="Consolas"/>
              </a:rPr>
              <a:t>&lt;/a&gt;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&lt;/p&gt;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100"/>
          </a:p>
        </p:txBody>
      </p:sp>
      <p:pic>
        <p:nvPicPr>
          <p:cNvPr id="264" name="Google Shape;264;p40"/>
          <p:cNvPicPr preferRelativeResize="0"/>
          <p:nvPr/>
        </p:nvPicPr>
        <p:blipFill>
          <a:blip r:embed="rId5">
            <a:alphaModFix/>
          </a:blip>
          <a:stretch>
            <a:fillRect/>
          </a:stretch>
        </p:blipFill>
        <p:spPr>
          <a:xfrm>
            <a:off x="4647853" y="1962275"/>
            <a:ext cx="1070700" cy="1011402"/>
          </a:xfrm>
          <a:prstGeom prst="rect">
            <a:avLst/>
          </a:prstGeom>
          <a:noFill/>
          <a:ln>
            <a:noFill/>
          </a:ln>
        </p:spPr>
      </p:pic>
      <p:sp>
        <p:nvSpPr>
          <p:cNvPr id="265" name="Google Shape;265;p40"/>
          <p:cNvSpPr txBox="1"/>
          <p:nvPr/>
        </p:nvSpPr>
        <p:spPr>
          <a:xfrm>
            <a:off x="5870325" y="19714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lang="en-GB" sz="1100">
                <a:solidFill>
                  <a:srgbClr val="800000"/>
                </a:solidFill>
                <a:highlight>
                  <a:srgbClr val="FFFFFF"/>
                </a:highlight>
                <a:latin typeface="Consolas"/>
                <a:ea typeface="Consolas"/>
                <a:cs typeface="Consolas"/>
                <a:sym typeface="Consolas"/>
              </a:rPr>
            </a:br>
            <a:r>
              <a:rPr lang="en-GB" sz="1200">
                <a:solidFill>
                  <a:srgbClr val="800000"/>
                </a:solidFill>
                <a:latin typeface="Consolas"/>
                <a:ea typeface="Consolas"/>
                <a:cs typeface="Consolas"/>
                <a:sym typeface="Consolas"/>
              </a:rPr>
              <a:t>&lt;a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href</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Enlace</a:t>
            </a:r>
            <a:r>
              <a:rPr lang="en-GB" sz="1200">
                <a:solidFill>
                  <a:srgbClr val="800000"/>
                </a:solidFill>
                <a:latin typeface="Consolas"/>
                <a:ea typeface="Consolas"/>
                <a:cs typeface="Consolas"/>
                <a:sym typeface="Consolas"/>
              </a:rPr>
              <a:t>&lt;/a&gt;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
        <p:nvSpPr>
          <p:cNvPr id="266" name="Google Shape;266;p40"/>
          <p:cNvSpPr txBox="1"/>
          <p:nvPr/>
        </p:nvSpPr>
        <p:spPr>
          <a:xfrm>
            <a:off x="1415975" y="325642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lang="en-GB" sz="1050">
                <a:solidFill>
                  <a:srgbClr val="800000"/>
                </a:solidFill>
                <a:highlight>
                  <a:srgbClr val="FFFFFF"/>
                </a:highlight>
                <a:latin typeface="Consolas"/>
                <a:ea typeface="Consolas"/>
                <a:cs typeface="Consolas"/>
                <a:sym typeface="Consolas"/>
              </a:rPr>
            </a:br>
            <a:r>
              <a:rPr lang="en-GB" sz="1200">
                <a:solidFill>
                  <a:srgbClr val="800000"/>
                </a:solidFill>
                <a:latin typeface="Consolas"/>
                <a:ea typeface="Consolas"/>
                <a:cs typeface="Consolas"/>
                <a:sym typeface="Consolas"/>
              </a:rPr>
              <a:t>&lt;a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href</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Enlace</a:t>
            </a:r>
            <a:r>
              <a:rPr lang="en-GB" sz="1200">
                <a:solidFill>
                  <a:srgbClr val="800000"/>
                </a:solidFill>
                <a:latin typeface="Consolas"/>
                <a:ea typeface="Consolas"/>
                <a:cs typeface="Consolas"/>
                <a:sym typeface="Consolas"/>
              </a:rPr>
              <a:t>&lt;/a&gt;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267" name="Google Shape;267;p40"/>
          <p:cNvPicPr preferRelativeResize="0"/>
          <p:nvPr/>
        </p:nvPicPr>
        <p:blipFill>
          <a:blip r:embed="rId6">
            <a:alphaModFix/>
          </a:blip>
          <a:stretch>
            <a:fillRect/>
          </a:stretch>
        </p:blipFill>
        <p:spPr>
          <a:xfrm>
            <a:off x="247175" y="3256426"/>
            <a:ext cx="986931" cy="992999"/>
          </a:xfrm>
          <a:prstGeom prst="rect">
            <a:avLst/>
          </a:prstGeom>
          <a:noFill/>
          <a:ln>
            <a:noFill/>
          </a:ln>
        </p:spPr>
      </p:pic>
      <p:pic>
        <p:nvPicPr>
          <p:cNvPr id="268" name="Google Shape;268;p40"/>
          <p:cNvPicPr preferRelativeResize="0"/>
          <p:nvPr/>
        </p:nvPicPr>
        <p:blipFill>
          <a:blip r:embed="rId7">
            <a:alphaModFix/>
          </a:blip>
          <a:stretch>
            <a:fillRect/>
          </a:stretch>
        </p:blipFill>
        <p:spPr>
          <a:xfrm>
            <a:off x="4677950" y="3256426"/>
            <a:ext cx="1070701" cy="998479"/>
          </a:xfrm>
          <a:prstGeom prst="rect">
            <a:avLst/>
          </a:prstGeom>
          <a:noFill/>
          <a:ln>
            <a:noFill/>
          </a:ln>
        </p:spPr>
      </p:pic>
      <p:sp>
        <p:nvSpPr>
          <p:cNvPr id="269" name="Google Shape;269;p40"/>
          <p:cNvSpPr txBox="1"/>
          <p:nvPr/>
        </p:nvSpPr>
        <p:spPr>
          <a:xfrm>
            <a:off x="5870325" y="3315550"/>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800000"/>
                </a:solidFill>
                <a:latin typeface="Consolas"/>
                <a:ea typeface="Consolas"/>
                <a:cs typeface="Consolas"/>
                <a:sym typeface="Consolas"/>
              </a:rPr>
              <a:t>&lt;etiqueta</a:t>
            </a: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class</a:t>
            </a:r>
            <a:r>
              <a:rPr lang="en-GB" sz="1100">
                <a:solidFill>
                  <a:schemeClr val="dk1"/>
                </a:solidFill>
                <a:latin typeface="Consolas"/>
                <a:ea typeface="Consolas"/>
                <a:cs typeface="Consolas"/>
                <a:sym typeface="Consolas"/>
              </a:rPr>
              <a:t>=</a:t>
            </a:r>
            <a:r>
              <a:rPr lang="en-GB" sz="1100">
                <a:solidFill>
                  <a:srgbClr val="0000FF"/>
                </a:solidFill>
                <a:latin typeface="Consolas"/>
                <a:ea typeface="Consolas"/>
                <a:cs typeface="Consolas"/>
                <a:sym typeface="Consolas"/>
              </a:rPr>
              <a:t>"foo"</a:t>
            </a:r>
            <a:r>
              <a:rPr lang="en-GB" sz="1100">
                <a:solidFill>
                  <a:srgbClr val="800000"/>
                </a:solidFill>
                <a:latin typeface="Consolas"/>
                <a:ea typeface="Consolas"/>
                <a:cs typeface="Consolas"/>
                <a:sym typeface="Consolas"/>
              </a:rPr>
              <a:t>&gt;</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100">
                <a:solidFill>
                  <a:schemeClr val="dk1"/>
                </a:solidFill>
                <a:latin typeface="Consolas"/>
                <a:ea typeface="Consolas"/>
                <a:cs typeface="Consolas"/>
                <a:sym typeface="Consolas"/>
              </a:rPr>
              <a:t>   </a:t>
            </a:r>
            <a:r>
              <a:rPr lang="en-GB" sz="1100">
                <a:solidFill>
                  <a:srgbClr val="800000"/>
                </a:solidFill>
                <a:latin typeface="Consolas"/>
                <a:ea typeface="Consolas"/>
                <a:cs typeface="Consolas"/>
                <a:sym typeface="Consolas"/>
              </a:rPr>
              <a:t>&lt;etiqueta</a:t>
            </a: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class</a:t>
            </a:r>
            <a:r>
              <a:rPr lang="en-GB" sz="1100">
                <a:solidFill>
                  <a:schemeClr val="dk1"/>
                </a:solidFill>
                <a:latin typeface="Consolas"/>
                <a:ea typeface="Consolas"/>
                <a:cs typeface="Consolas"/>
                <a:sym typeface="Consolas"/>
              </a:rPr>
              <a:t>=</a:t>
            </a:r>
            <a:r>
              <a:rPr lang="en-GB" sz="1100">
                <a:solidFill>
                  <a:srgbClr val="0000FF"/>
                </a:solidFill>
                <a:latin typeface="Consolas"/>
                <a:ea typeface="Consolas"/>
                <a:cs typeface="Consolas"/>
                <a:sym typeface="Consolas"/>
              </a:rPr>
              <a:t>"bar"</a:t>
            </a:r>
            <a:r>
              <a:rPr lang="en-GB" sz="1100">
                <a:solidFill>
                  <a:srgbClr val="800000"/>
                </a:solidFill>
                <a:latin typeface="Consolas"/>
                <a:ea typeface="Consolas"/>
                <a:cs typeface="Consolas"/>
                <a:sym typeface="Consolas"/>
              </a:rPr>
              <a:t>&gt;&lt;/etiqueta&gt;</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100">
                <a:solidFill>
                  <a:srgbClr val="800000"/>
                </a:solidFill>
                <a:latin typeface="Consolas"/>
                <a:ea typeface="Consolas"/>
                <a:cs typeface="Consolas"/>
                <a:sym typeface="Consolas"/>
              </a:rPr>
              <a:t>&lt;/etiqueta&gt;</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
        <p:nvSpPr>
          <p:cNvPr id="270" name="Google Shape;270;p40"/>
          <p:cNvSpPr txBox="1"/>
          <p:nvPr/>
        </p:nvSpPr>
        <p:spPr>
          <a:xfrm>
            <a:off x="1057650" y="519775"/>
            <a:ext cx="70287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SELECCIÓN DE HTML MEDIANTE CSS</a:t>
            </a:r>
            <a:endParaRPr i="1" sz="4000">
              <a:latin typeface="Anton"/>
              <a:ea typeface="Anton"/>
              <a:cs typeface="Anton"/>
              <a:sym typeface="Anto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76" name="Shape 1376"/>
        <p:cNvGrpSpPr/>
        <p:nvPr/>
      </p:nvGrpSpPr>
      <p:grpSpPr>
        <a:xfrm>
          <a:off x="0" y="0"/>
          <a:ext cx="0" cy="0"/>
          <a:chOff x="0" y="0"/>
          <a:chExt cx="0" cy="0"/>
        </a:xfrm>
      </p:grpSpPr>
      <p:pic>
        <p:nvPicPr>
          <p:cNvPr id="1377" name="Google Shape;1377;p1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78" name="Google Shape;1378;p16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379" name="Google Shape;1379;p166"/>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
        <p:nvSpPr>
          <p:cNvPr id="1380" name="Google Shape;1380;p166"/>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4" name="Shape 1384"/>
        <p:cNvGrpSpPr/>
        <p:nvPr/>
      </p:nvGrpSpPr>
      <p:grpSpPr>
        <a:xfrm>
          <a:off x="0" y="0"/>
          <a:ext cx="0" cy="0"/>
          <a:chOff x="0" y="0"/>
          <a:chExt cx="0" cy="0"/>
        </a:xfrm>
      </p:grpSpPr>
      <p:sp>
        <p:nvSpPr>
          <p:cNvPr id="1385" name="Google Shape;1385;p16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EXTRAS</a:t>
            </a:r>
            <a:endParaRPr i="1" sz="3600">
              <a:solidFill>
                <a:srgbClr val="E0FF00"/>
              </a:solidFill>
              <a:latin typeface="Anton"/>
              <a:ea typeface="Anton"/>
              <a:cs typeface="Anton"/>
              <a:sym typeface="Anto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389" name="Shape 1389"/>
        <p:cNvGrpSpPr/>
        <p:nvPr/>
      </p:nvGrpSpPr>
      <p:grpSpPr>
        <a:xfrm>
          <a:off x="0" y="0"/>
          <a:ext cx="0" cy="0"/>
          <a:chOff x="0" y="0"/>
          <a:chExt cx="0" cy="0"/>
        </a:xfrm>
      </p:grpSpPr>
      <p:pic>
        <p:nvPicPr>
          <p:cNvPr id="1390" name="Google Shape;1390;p1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91" name="Google Shape;1391;p168"/>
          <p:cNvSpPr txBox="1"/>
          <p:nvPr/>
        </p:nvSpPr>
        <p:spPr>
          <a:xfrm>
            <a:off x="1644150" y="330225"/>
            <a:ext cx="58557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BUG DEL DISPLAY: INLINE-BLOCK</a:t>
            </a:r>
            <a:endParaRPr i="1" sz="3800">
              <a:solidFill>
                <a:schemeClr val="dk1"/>
              </a:solidFill>
              <a:latin typeface="Anton"/>
              <a:ea typeface="Anton"/>
              <a:cs typeface="Anton"/>
              <a:sym typeface="Anton"/>
            </a:endParaRPr>
          </a:p>
        </p:txBody>
      </p:sp>
      <p:sp>
        <p:nvSpPr>
          <p:cNvPr id="1392" name="Google Shape;1392;p168"/>
          <p:cNvSpPr txBox="1"/>
          <p:nvPr/>
        </p:nvSpPr>
        <p:spPr>
          <a:xfrm>
            <a:off x="475350" y="1259475"/>
            <a:ext cx="8193300" cy="332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0"/>
              </a:spcAft>
              <a:buNone/>
            </a:pPr>
            <a:r>
              <a:rPr lang="en-GB" sz="2000">
                <a:solidFill>
                  <a:schemeClr val="dk1"/>
                </a:solidFill>
                <a:latin typeface="Helvetica Neue Light"/>
                <a:ea typeface="Helvetica Neue Light"/>
                <a:cs typeface="Helvetica Neue Light"/>
                <a:sym typeface="Helvetica Neue Light"/>
              </a:rPr>
              <a:t>El display </a:t>
            </a:r>
            <a:r>
              <a:rPr i="1" lang="en-GB" sz="2000">
                <a:solidFill>
                  <a:schemeClr val="dk1"/>
                </a:solidFill>
                <a:latin typeface="Helvetica Neue Light"/>
                <a:ea typeface="Helvetica Neue Light"/>
                <a:cs typeface="Helvetica Neue Light"/>
                <a:sym typeface="Helvetica Neue Light"/>
              </a:rPr>
              <a:t>inline-block </a:t>
            </a:r>
            <a:r>
              <a:rPr lang="en-GB" sz="2000">
                <a:solidFill>
                  <a:schemeClr val="dk1"/>
                </a:solidFill>
                <a:latin typeface="Helvetica Neue Light"/>
                <a:ea typeface="Helvetica Neue Light"/>
                <a:cs typeface="Helvetica Neue Light"/>
                <a:sym typeface="Helvetica Neue Light"/>
              </a:rPr>
              <a:t>con ancho fijo pone las cosas una al lado de la otra (sí, lo dijimos recién).  Pero si tienes los anchos milimétricamente calculados, puede ser que el último aparezca abajo (y no al lado).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800"/>
              </a:spcBef>
              <a:spcAft>
                <a:spcPts val="1200"/>
              </a:spcAft>
              <a:buNone/>
            </a:pPr>
            <a:r>
              <a:rPr lang="en-GB" sz="2000">
                <a:solidFill>
                  <a:schemeClr val="dk1"/>
                </a:solidFill>
                <a:latin typeface="Helvetica Neue Light"/>
                <a:ea typeface="Helvetica Neue Light"/>
                <a:cs typeface="Helvetica Neue Light"/>
                <a:sym typeface="Helvetica Neue Light"/>
              </a:rPr>
              <a:t>Si entre los elementos de línea (inline o inline-block) hay “aire” (sea uno o 500 enter, espacios o tab), el mismo se muestra como un espacio de barra espaciadora. Esa es la razón por la cual no entran, y se muestra uno debajo de los demás.</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id="1397" name="Google Shape;1397;p1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98" name="Google Shape;1398;p169"/>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MENÚ CON DISPLAY</a:t>
            </a:r>
            <a:endParaRPr i="1" sz="4000">
              <a:latin typeface="Anton"/>
              <a:ea typeface="Anton"/>
              <a:cs typeface="Anton"/>
              <a:sym typeface="Anton"/>
            </a:endParaRPr>
          </a:p>
        </p:txBody>
      </p:sp>
      <p:graphicFrame>
        <p:nvGraphicFramePr>
          <p:cNvPr id="1399" name="Google Shape;1399;p169"/>
          <p:cNvGraphicFramePr/>
          <p:nvPr/>
        </p:nvGraphicFramePr>
        <p:xfrm>
          <a:off x="1342013" y="1483025"/>
          <a:ext cx="3000000" cy="3000000"/>
        </p:xfrm>
        <a:graphic>
          <a:graphicData uri="http://schemas.openxmlformats.org/drawingml/2006/table">
            <a:tbl>
              <a:tblPr>
                <a:noFill/>
                <a:tableStyleId>{EFB4814E-CD85-44D5-A479-5661FB70EC09}</a:tableStyleId>
              </a:tblPr>
              <a:tblGrid>
                <a:gridCol w="2777600"/>
              </a:tblGrid>
              <a:tr h="2404325">
                <a:tc>
                  <a:txBody>
                    <a:bodyPr/>
                    <a:lstStyle/>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ul</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   &lt;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="#home"</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class</a:t>
                      </a:r>
                      <a:r>
                        <a:rPr lang="en-GB">
                          <a:solidFill>
                            <a:srgbClr val="D9D9D9"/>
                          </a:solidFill>
                          <a:latin typeface="Consolas"/>
                          <a:ea typeface="Consolas"/>
                          <a:cs typeface="Consolas"/>
                          <a:sym typeface="Consolas"/>
                        </a:rPr>
                        <a:t>=</a:t>
                      </a:r>
                      <a:r>
                        <a:rPr lang="en-GB">
                          <a:solidFill>
                            <a:srgbClr val="93C47D"/>
                          </a:solidFill>
                          <a:latin typeface="Consolas"/>
                          <a:ea typeface="Consolas"/>
                          <a:cs typeface="Consolas"/>
                          <a:sym typeface="Consolas"/>
                        </a:rPr>
                        <a:t>"activo"</a:t>
                      </a:r>
                      <a:r>
                        <a:rPr lang="en-GB">
                          <a:solidFill>
                            <a:srgbClr val="D9D9D9"/>
                          </a:solidFill>
                          <a:latin typeface="Consolas"/>
                          <a:ea typeface="Consolas"/>
                          <a:cs typeface="Consolas"/>
                          <a:sym typeface="Consolas"/>
                        </a:rPr>
                        <a:t>&gt;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Home&lt;/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rgbClr val="D9D9D9"/>
                          </a:solidFill>
                          <a:latin typeface="Consolas"/>
                          <a:ea typeface="Consolas"/>
                          <a:cs typeface="Consolas"/>
                          <a:sym typeface="Consolas"/>
                        </a:rPr>
                        <a:t>   &lt;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="#nosotros"&gt;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Nosotros&lt;/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   &lt;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="#contacto"&gt;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Contacto&lt;/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ul</a:t>
                      </a:r>
                      <a:r>
                        <a:rPr lang="en-GB">
                          <a:solidFill>
                            <a:srgbClr val="D9D9D9"/>
                          </a:solidFill>
                          <a:latin typeface="Consolas"/>
                          <a:ea typeface="Consolas"/>
                          <a:cs typeface="Consolas"/>
                          <a:sym typeface="Consolas"/>
                        </a:rPr>
                        <a:t>&gt;</a:t>
                      </a:r>
                      <a:endParaRPr>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1400" name="Google Shape;1400;p169"/>
          <p:cNvGraphicFramePr/>
          <p:nvPr/>
        </p:nvGraphicFramePr>
        <p:xfrm>
          <a:off x="4266750" y="1483025"/>
          <a:ext cx="3000000" cy="3000000"/>
        </p:xfrm>
        <a:graphic>
          <a:graphicData uri="http://schemas.openxmlformats.org/drawingml/2006/table">
            <a:tbl>
              <a:tblPr>
                <a:noFill/>
                <a:tableStyleId>{EFB4814E-CD85-44D5-A479-5661FB70EC09}</a:tableStyleId>
              </a:tblPr>
              <a:tblGrid>
                <a:gridCol w="3535225"/>
              </a:tblGrid>
              <a:tr h="2404325">
                <a:tc>
                  <a:txBody>
                    <a:bodyPr/>
                    <a:lstStyle/>
                    <a:p>
                      <a:pPr indent="0" lvl="0" marL="0" rtl="0" algn="l">
                        <a:spcBef>
                          <a:spcPts val="0"/>
                        </a:spcBef>
                        <a:spcAft>
                          <a:spcPts val="0"/>
                        </a:spcAft>
                        <a:buNone/>
                      </a:pPr>
                      <a:r>
                        <a:rPr lang="en-GB">
                          <a:solidFill>
                            <a:srgbClr val="E06666"/>
                          </a:solidFill>
                          <a:latin typeface="Consolas"/>
                          <a:ea typeface="Consolas"/>
                          <a:cs typeface="Consolas"/>
                          <a:sym typeface="Consolas"/>
                        </a:rPr>
                        <a:t>ul</a:t>
                      </a:r>
                      <a:r>
                        <a:rPr lang="en-GB">
                          <a:solidFill>
                            <a:srgbClr val="FF9900"/>
                          </a:solidFill>
                          <a:latin typeface="Consolas"/>
                          <a:ea typeface="Consolas"/>
                          <a:cs typeface="Consolas"/>
                          <a:sym typeface="Consolas"/>
                        </a:rPr>
                        <a:t> </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list-style-type: </a:t>
                      </a:r>
                      <a:r>
                        <a:rPr lang="en-GB">
                          <a:solidFill>
                            <a:srgbClr val="FF9900"/>
                          </a:solidFill>
                          <a:latin typeface="Consolas"/>
                          <a:ea typeface="Consolas"/>
                          <a:cs typeface="Consolas"/>
                          <a:sym typeface="Consolas"/>
                        </a:rPr>
                        <a:t>none</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overflow: </a:t>
                      </a:r>
                      <a:r>
                        <a:rPr lang="en-GB">
                          <a:solidFill>
                            <a:srgbClr val="FF9900"/>
                          </a:solidFill>
                          <a:latin typeface="Consolas"/>
                          <a:ea typeface="Consolas"/>
                          <a:cs typeface="Consolas"/>
                          <a:sym typeface="Consolas"/>
                        </a:rPr>
                        <a:t>hidden</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a:t>
                      </a:r>
                      <a:r>
                        <a:rPr lang="en-GB">
                          <a:solidFill>
                            <a:srgbClr val="FF9900"/>
                          </a:solidFill>
                          <a:latin typeface="Consolas"/>
                          <a:ea typeface="Consolas"/>
                          <a:cs typeface="Consolas"/>
                          <a:sym typeface="Consolas"/>
                        </a:rPr>
                        <a:t>333</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float: </a:t>
                      </a:r>
                      <a:r>
                        <a:rPr lang="en-GB">
                          <a:solidFill>
                            <a:srgbClr val="FF9900"/>
                          </a:solidFill>
                          <a:latin typeface="Consolas"/>
                          <a:ea typeface="Consolas"/>
                          <a:cs typeface="Consolas"/>
                          <a:sym typeface="Consolas"/>
                        </a:rPr>
                        <a:t>left</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li a </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display: </a:t>
                      </a:r>
                      <a:r>
                        <a:rPr lang="en-GB">
                          <a:solidFill>
                            <a:srgbClr val="FF9900"/>
                          </a:solidFill>
                          <a:latin typeface="Consolas"/>
                          <a:ea typeface="Consolas"/>
                          <a:cs typeface="Consolas"/>
                          <a:sym typeface="Consolas"/>
                        </a:rPr>
                        <a:t>inline-block</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a:solidFill>
                            <a:srgbClr val="93C47D"/>
                          </a:solidFill>
                          <a:latin typeface="Consolas"/>
                          <a:ea typeface="Consolas"/>
                          <a:cs typeface="Consolas"/>
                          <a:sym typeface="Consolas"/>
                        </a:rPr>
                        <a:t>.activo</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blue</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1401" name="Google Shape;1401;p169"/>
          <p:cNvSpPr txBox="1"/>
          <p:nvPr/>
        </p:nvSpPr>
        <p:spPr>
          <a:xfrm>
            <a:off x="552975" y="1483025"/>
            <a:ext cx="7131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HTML</a:t>
            </a:r>
            <a:endParaRPr>
              <a:latin typeface="Helvetica Neue"/>
              <a:ea typeface="Helvetica Neue"/>
              <a:cs typeface="Helvetica Neue"/>
              <a:sym typeface="Helvetica Neue"/>
            </a:endParaRPr>
          </a:p>
        </p:txBody>
      </p:sp>
      <p:sp>
        <p:nvSpPr>
          <p:cNvPr id="1402" name="Google Shape;1402;p169"/>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CSS</a:t>
            </a:r>
            <a:endParaRPr>
              <a:latin typeface="Helvetica Neue"/>
              <a:ea typeface="Helvetica Neue"/>
              <a:cs typeface="Helvetica Neue"/>
              <a:sym typeface="Helvetica Neue"/>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1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08" name="Google Shape;1408;p170"/>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MENÚ CON SUBMENÚ</a:t>
            </a:r>
            <a:endParaRPr i="1" sz="3800">
              <a:latin typeface="Anton"/>
              <a:ea typeface="Anton"/>
              <a:cs typeface="Anton"/>
              <a:sym typeface="Anton"/>
            </a:endParaRPr>
          </a:p>
        </p:txBody>
      </p:sp>
      <p:sp>
        <p:nvSpPr>
          <p:cNvPr id="1409" name="Google Shape;1409;p170"/>
          <p:cNvSpPr txBox="1"/>
          <p:nvPr/>
        </p:nvSpPr>
        <p:spPr>
          <a:xfrm>
            <a:off x="726050" y="1927350"/>
            <a:ext cx="7856400" cy="266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El position (tanto </a:t>
            </a:r>
            <a:r>
              <a:rPr i="1" lang="en-GB" sz="1800">
                <a:solidFill>
                  <a:schemeClr val="dk1"/>
                </a:solidFill>
                <a:latin typeface="Helvetica Neue Light"/>
                <a:ea typeface="Helvetica Neue Light"/>
                <a:cs typeface="Helvetica Neue Light"/>
                <a:sym typeface="Helvetica Neue Light"/>
              </a:rPr>
              <a:t>relative </a:t>
            </a:r>
            <a:r>
              <a:rPr lang="en-GB" sz="1800">
                <a:solidFill>
                  <a:schemeClr val="dk1"/>
                </a:solidFill>
                <a:latin typeface="Helvetica Neue Light"/>
                <a:ea typeface="Helvetica Neue Light"/>
                <a:cs typeface="Helvetica Neue Light"/>
                <a:sym typeface="Helvetica Neue Light"/>
              </a:rPr>
              <a:t>como </a:t>
            </a:r>
            <a:r>
              <a:rPr i="1" lang="en-GB" sz="1800">
                <a:solidFill>
                  <a:schemeClr val="dk1"/>
                </a:solidFill>
                <a:latin typeface="Helvetica Neue Light"/>
                <a:ea typeface="Helvetica Neue Light"/>
                <a:cs typeface="Helvetica Neue Light"/>
                <a:sym typeface="Helvetica Neue Light"/>
              </a:rPr>
              <a:t>absolute</a:t>
            </a:r>
            <a:r>
              <a:rPr lang="en-GB" sz="1800">
                <a:solidFill>
                  <a:schemeClr val="dk1"/>
                </a:solidFill>
                <a:latin typeface="Helvetica Neue Light"/>
                <a:ea typeface="Helvetica Neue Light"/>
                <a:cs typeface="Helvetica Neue Light"/>
                <a:sym typeface="Helvetica Neue Light"/>
              </a:rPr>
              <a:t>) se usa, entre otras, para hacer un menú que tenga un submenú emergente. Los ítems del primero son relativos, sirven como borde de cualquier hijo.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La lista dentro de un list-item es absoluta. Por defecto, la sublista tiene </a:t>
            </a:r>
            <a:r>
              <a:rPr i="1" lang="en-GB" sz="1800">
                <a:solidFill>
                  <a:schemeClr val="dk1"/>
                </a:solidFill>
                <a:latin typeface="Helvetica Neue Light"/>
                <a:ea typeface="Helvetica Neue Light"/>
                <a:cs typeface="Helvetica Neue Light"/>
                <a:sym typeface="Helvetica Neue Light"/>
              </a:rPr>
              <a:t>display: none</a:t>
            </a:r>
            <a:r>
              <a:rPr lang="en-GB" sz="1800">
                <a:solidFill>
                  <a:schemeClr val="dk1"/>
                </a:solidFill>
                <a:latin typeface="Helvetica Neue Light"/>
                <a:ea typeface="Helvetica Neue Light"/>
                <a:cs typeface="Helvetica Neue Light"/>
                <a:sym typeface="Helvetica Neue Light"/>
              </a:rPr>
              <a:t>. Recién cuando un list-item detecte el</a:t>
            </a:r>
            <a:r>
              <a:rPr i="1" lang="en-GB" sz="1800">
                <a:solidFill>
                  <a:schemeClr val="dk1"/>
                </a:solidFill>
                <a:latin typeface="Helvetica Neue Light"/>
                <a:ea typeface="Helvetica Neue Light"/>
                <a:cs typeface="Helvetica Neue Light"/>
                <a:sym typeface="Helvetica Neue Light"/>
              </a:rPr>
              <a:t> :hover</a:t>
            </a:r>
            <a:r>
              <a:rPr lang="en-GB" sz="1800">
                <a:solidFill>
                  <a:schemeClr val="dk1"/>
                </a:solidFill>
                <a:latin typeface="Helvetica Neue Light"/>
                <a:ea typeface="Helvetica Neue Light"/>
                <a:cs typeface="Helvetica Neue Light"/>
                <a:sym typeface="Helvetica Neue Light"/>
              </a:rPr>
              <a:t>, si adentro tiene una lista, dale </a:t>
            </a:r>
            <a:r>
              <a:rPr i="1" lang="en-GB" sz="1800">
                <a:solidFill>
                  <a:schemeClr val="dk1"/>
                </a:solidFill>
                <a:latin typeface="Helvetica Neue Light"/>
                <a:ea typeface="Helvetica Neue Light"/>
                <a:cs typeface="Helvetica Neue Light"/>
                <a:sym typeface="Helvetica Neue Light"/>
              </a:rPr>
              <a:t>display: block (no te preocupes, esto quedará más claro con el ejemplo que veremos a continuación).</a:t>
            </a:r>
            <a:endParaRPr i="1"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pic>
        <p:nvPicPr>
          <p:cNvPr id="1414" name="Google Shape;1414;p1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15" name="Google Shape;1415;p171"/>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MENÚ CON SUBMENÚ</a:t>
            </a:r>
            <a:endParaRPr i="1" sz="3800">
              <a:latin typeface="Anton"/>
              <a:ea typeface="Anton"/>
              <a:cs typeface="Anton"/>
              <a:sym typeface="Anton"/>
            </a:endParaRPr>
          </a:p>
        </p:txBody>
      </p:sp>
      <p:pic>
        <p:nvPicPr>
          <p:cNvPr id="1416" name="Google Shape;1416;p171"/>
          <p:cNvPicPr preferRelativeResize="0"/>
          <p:nvPr/>
        </p:nvPicPr>
        <p:blipFill>
          <a:blip r:embed="rId4">
            <a:alphaModFix/>
          </a:blip>
          <a:stretch>
            <a:fillRect/>
          </a:stretch>
        </p:blipFill>
        <p:spPr>
          <a:xfrm>
            <a:off x="1262225" y="1367125"/>
            <a:ext cx="6619550" cy="33097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72"/>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list-style</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none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f</a:t>
            </a:r>
            <a:r>
              <a:rPr lang="en-GB" sz="1000">
                <a:solidFill>
                  <a:srgbClr val="FF0000"/>
                </a:solidFill>
                <a:latin typeface="Consolas"/>
                <a:ea typeface="Consolas"/>
                <a:cs typeface="Consolas"/>
                <a:sym typeface="Consolas"/>
              </a:rPr>
              <a:t>ont-size</a:t>
            </a:r>
            <a:r>
              <a:rPr lang="en-GB" sz="1000">
                <a:solidFill>
                  <a:schemeClr val="dk1"/>
                </a:solidFill>
                <a:latin typeface="Consolas"/>
                <a:ea typeface="Consolas"/>
                <a:cs typeface="Consolas"/>
                <a:sym typeface="Consolas"/>
              </a:rPr>
              <a:t>: </a:t>
            </a:r>
            <a:r>
              <a:rPr lang="en-GB" sz="1000">
                <a:solidFill>
                  <a:srgbClr val="09885A"/>
                </a:solidFill>
                <a:latin typeface="Consolas"/>
                <a:ea typeface="Consolas"/>
                <a:cs typeface="Consolas"/>
                <a:sym typeface="Consolas"/>
              </a:rPr>
              <a:t>0</a:t>
            </a:r>
            <a:r>
              <a:rPr lang="en-GB" sz="1000">
                <a:solidFill>
                  <a:schemeClr val="dk1"/>
                </a:solidFill>
                <a:latin typeface="Consolas"/>
                <a:ea typeface="Consolas"/>
                <a:cs typeface="Consolas"/>
                <a:sym typeface="Consolas"/>
              </a:rPr>
              <a:t> </a:t>
            </a:r>
            <a:r>
              <a:rPr lang="en-GB" sz="1000">
                <a:solidFill>
                  <a:srgbClr val="008000"/>
                </a:solidFill>
                <a:latin typeface="Consolas"/>
                <a:ea typeface="Consolas"/>
                <a:cs typeface="Consolas"/>
                <a:sym typeface="Consolas"/>
              </a:rPr>
              <a:t>/*truco por el uso de inline-block*/</a:t>
            </a:r>
            <a:endParaRPr sz="1000">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li</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inline-block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width</a:t>
            </a:r>
            <a:r>
              <a:rPr lang="en-GB" sz="1000">
                <a:solidFill>
                  <a:schemeClr val="dk1"/>
                </a:solidFill>
                <a:latin typeface="Consolas"/>
                <a:ea typeface="Consolas"/>
                <a:cs typeface="Consolas"/>
                <a:sym typeface="Consolas"/>
              </a:rPr>
              <a:t>: </a:t>
            </a:r>
            <a:r>
              <a:rPr lang="en-GB" sz="1000">
                <a:solidFill>
                  <a:srgbClr val="09885A"/>
                </a:solidFill>
                <a:latin typeface="Consolas"/>
                <a:ea typeface="Consolas"/>
                <a:cs typeface="Consolas"/>
                <a:sym typeface="Consolas"/>
              </a:rPr>
              <a:t>25%</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position</a:t>
            </a:r>
            <a:r>
              <a:rPr lang="en-GB" sz="1000">
                <a:solidFill>
                  <a:schemeClr val="dk1"/>
                </a:solidFill>
                <a:latin typeface="Consolas"/>
                <a:ea typeface="Consolas"/>
                <a:cs typeface="Consolas"/>
                <a:sym typeface="Consolas"/>
              </a:rPr>
              <a:t>:</a:t>
            </a:r>
            <a:r>
              <a:rPr lang="en-GB" sz="1000">
                <a:solidFill>
                  <a:srgbClr val="0451A5"/>
                </a:solidFill>
                <a:latin typeface="Consolas"/>
                <a:ea typeface="Consolas"/>
                <a:cs typeface="Consolas"/>
                <a:sym typeface="Consolas"/>
              </a:rPr>
              <a:t>relative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font-size</a:t>
            </a:r>
            <a:r>
              <a:rPr lang="en-GB" sz="1000">
                <a:solidFill>
                  <a:schemeClr val="dk1"/>
                </a:solidFill>
                <a:latin typeface="Consolas"/>
                <a:ea typeface="Consolas"/>
                <a:cs typeface="Consolas"/>
                <a:sym typeface="Consolas"/>
              </a:rPr>
              <a:t>: </a:t>
            </a:r>
            <a:r>
              <a:rPr lang="en-GB" sz="1000">
                <a:solidFill>
                  <a:srgbClr val="09885A"/>
                </a:solidFill>
                <a:latin typeface="Consolas"/>
                <a:ea typeface="Consolas"/>
                <a:cs typeface="Consolas"/>
                <a:sym typeface="Consolas"/>
              </a:rPr>
              <a:t>14px</a:t>
            </a:r>
            <a:endParaRPr sz="1000">
              <a:solidFill>
                <a:srgbClr val="09885A"/>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position</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absolute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none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li</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li:hover</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a:t>
            </a:r>
            <a:r>
              <a:rPr lang="en-GB" sz="1000">
                <a:solidFill>
                  <a:srgbClr val="0451A5"/>
                </a:solidFill>
                <a:latin typeface="Consolas"/>
                <a:ea typeface="Consolas"/>
                <a:cs typeface="Consolas"/>
                <a:sym typeface="Consolas"/>
              </a:rPr>
              <a:t>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800000"/>
              </a:solidFill>
              <a:latin typeface="Consolas"/>
              <a:ea typeface="Consolas"/>
              <a:cs typeface="Consolas"/>
              <a:sym typeface="Consolas"/>
            </a:endParaRPr>
          </a:p>
        </p:txBody>
      </p:sp>
      <p:sp>
        <p:nvSpPr>
          <p:cNvPr id="1422" name="Google Shape;1422;p172"/>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latin typeface="Didact Gothic"/>
                <a:ea typeface="Didact Gothic"/>
                <a:cs typeface="Didact Gothic"/>
                <a:sym typeface="Didact Gothic"/>
              </a:rPr>
              <a:t>CSS</a:t>
            </a:r>
            <a:endParaRPr b="1" sz="2000">
              <a:latin typeface="Didact Gothic"/>
              <a:ea typeface="Didact Gothic"/>
              <a:cs typeface="Didact Gothic"/>
              <a:sym typeface="Didact Gothic"/>
            </a:endParaRPr>
          </a:p>
        </p:txBody>
      </p:sp>
      <p:sp>
        <p:nvSpPr>
          <p:cNvPr id="1423" name="Google Shape;1423;p172"/>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latin typeface="Didact Gothic"/>
                <a:ea typeface="Didact Gothic"/>
                <a:cs typeface="Didact Gothic"/>
                <a:sym typeface="Didact Gothic"/>
              </a:rPr>
              <a:t>HTML</a:t>
            </a:r>
            <a:endParaRPr b="1" sz="2000">
              <a:latin typeface="Didact Gothic"/>
              <a:ea typeface="Didact Gothic"/>
              <a:cs typeface="Didact Gothic"/>
              <a:sym typeface="Didact Gothic"/>
            </a:endParaRPr>
          </a:p>
        </p:txBody>
      </p:sp>
      <p:sp>
        <p:nvSpPr>
          <p:cNvPr id="1424" name="Google Shape;1424;p172"/>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Subitem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Subitem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sz="1500">
              <a:solidFill>
                <a:srgbClr val="800000"/>
              </a:solidFill>
              <a:latin typeface="Consolas"/>
              <a:ea typeface="Consolas"/>
              <a:cs typeface="Consolas"/>
              <a:sym typeface="Consolas"/>
            </a:endParaRPr>
          </a:p>
        </p:txBody>
      </p:sp>
      <p:pic>
        <p:nvPicPr>
          <p:cNvPr id="1425" name="Google Shape;1425;p17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7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BOX MODEL</a:t>
            </a:r>
            <a:endParaRPr b="0" i="1" sz="4000" u="none" cap="none" strike="noStrike">
              <a:solidFill>
                <a:srgbClr val="000000"/>
              </a:solidFill>
              <a:latin typeface="Anton"/>
              <a:ea typeface="Anton"/>
              <a:cs typeface="Anton"/>
              <a:sym typeface="Anton"/>
            </a:endParaRPr>
          </a:p>
        </p:txBody>
      </p:sp>
      <p:sp>
        <p:nvSpPr>
          <p:cNvPr id="1431" name="Google Shape;1431;p17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Incluye </a:t>
            </a:r>
            <a:r>
              <a:rPr b="1" lang="en-GB" sz="2000">
                <a:solidFill>
                  <a:schemeClr val="dk1"/>
                </a:solidFill>
                <a:highlight>
                  <a:schemeClr val="lt1"/>
                </a:highlight>
                <a:latin typeface="Helvetica Neue"/>
                <a:ea typeface="Helvetica Neue"/>
                <a:cs typeface="Helvetica Neue"/>
                <a:sym typeface="Helvetica Neue"/>
              </a:rPr>
              <a:t>box model</a:t>
            </a:r>
            <a:r>
              <a:rPr lang="en-GB" sz="2000">
                <a:solidFill>
                  <a:schemeClr val="dk1"/>
                </a:solidFill>
                <a:highlight>
                  <a:schemeClr val="lt1"/>
                </a:highlight>
                <a:latin typeface="Helvetica Neue Light"/>
                <a:ea typeface="Helvetica Neue Light"/>
                <a:cs typeface="Helvetica Neue Light"/>
                <a:sym typeface="Helvetica Neue Light"/>
              </a:rPr>
              <a:t> en tu proyecto final.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432" name="Google Shape;1432;p1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33" name="Google Shape;1433;p173"/>
          <p:cNvPicPr preferRelativeResize="0"/>
          <p:nvPr/>
        </p:nvPicPr>
        <p:blipFill>
          <a:blip r:embed="rId4">
            <a:alphaModFix/>
          </a:blip>
          <a:stretch>
            <a:fillRect/>
          </a:stretch>
        </p:blipFill>
        <p:spPr>
          <a:xfrm>
            <a:off x="3924300" y="1062875"/>
            <a:ext cx="1295400" cy="12954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graphicFrame>
        <p:nvGraphicFramePr>
          <p:cNvPr id="1438" name="Google Shape;1438;p174"/>
          <p:cNvGraphicFramePr/>
          <p:nvPr/>
        </p:nvGraphicFramePr>
        <p:xfrm>
          <a:off x="153263" y="344100"/>
          <a:ext cx="3000000" cy="3000000"/>
        </p:xfrm>
        <a:graphic>
          <a:graphicData uri="http://schemas.openxmlformats.org/drawingml/2006/table">
            <a:tbl>
              <a:tblPr>
                <a:noFill/>
                <a:tableStyleId>{E26ADE57-C022-4D6E-9F5E-609D7D6CDCF2}</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BOX MODEL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 y CSS.</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carpeta en formato ZIP o RAR, con el/los archivos HTML y CSS.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latin typeface="Helvetica Neue Light"/>
                          <a:ea typeface="Helvetica Neue Light"/>
                          <a:cs typeface="Helvetica Neue Light"/>
                          <a:sym typeface="Helvetica Neue Light"/>
                        </a:rPr>
                        <a:t>agrega al CSS del Proyecto Final (¿Cuál necesitan: espacio exterior, interior, bordes?). </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Márgenes. </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Rellenos.</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Bordes.</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Menú.</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r>
                        <a:rPr b="1" lang="en-GB" sz="1600">
                          <a:solidFill>
                            <a:schemeClr val="dk1"/>
                          </a:solidFill>
                          <a:latin typeface="Helvetica Neue"/>
                          <a:ea typeface="Helvetica Neue"/>
                          <a:cs typeface="Helvetica Neue"/>
                          <a:sym typeface="Helvetica Neue"/>
                        </a:rPr>
                        <a:t> </a:t>
                      </a:r>
                      <a:r>
                        <a:rPr lang="en-GB" sz="1600">
                          <a:solidFill>
                            <a:schemeClr val="dk1"/>
                          </a:solidFill>
                          <a:latin typeface="Helvetica Neue Light"/>
                          <a:ea typeface="Helvetica Neue Light"/>
                          <a:cs typeface="Helvetica Neue Light"/>
                          <a:sym typeface="Helvetica Neue Light"/>
                        </a:rPr>
                        <a:t>modifica el menú con las propiedades de </a:t>
                      </a:r>
                      <a:r>
                        <a:rPr b="1" lang="en-GB" sz="1600">
                          <a:solidFill>
                            <a:schemeClr val="dk1"/>
                          </a:solidFill>
                          <a:latin typeface="Helvetica Neue"/>
                          <a:ea typeface="Helvetica Neue"/>
                          <a:cs typeface="Helvetica Neue"/>
                          <a:sym typeface="Helvetica Neue"/>
                        </a:rPr>
                        <a:t>display</a:t>
                      </a:r>
                      <a:r>
                        <a:rPr lang="en-GB" sz="1600">
                          <a:solidFill>
                            <a:schemeClr val="dk1"/>
                          </a:solidFill>
                          <a:latin typeface="Helvetica Neue Light"/>
                          <a:ea typeface="Helvetica Neue Light"/>
                          <a:cs typeface="Helvetica Neue Light"/>
                          <a:sym typeface="Helvetica Neue Light"/>
                        </a:rPr>
                        <a:t>. Sumar márgenes, rellenos y bordes a las secciones dentro de las páginas. No necesariamente tienen que estar las tres propiedades en la misma sección, pueden estar aplicadas a diferentes secciones.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 Ejemplo: </a:t>
                      </a: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 de box modeling</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439" name="Google Shape;1439;p17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440" name="Google Shape;1440;p174"/>
          <p:cNvPicPr preferRelativeResize="0"/>
          <p:nvPr/>
        </p:nvPicPr>
        <p:blipFill>
          <a:blip r:embed="rId5">
            <a:alphaModFix/>
          </a:blip>
          <a:stretch>
            <a:fillRect/>
          </a:stretch>
        </p:blipFill>
        <p:spPr>
          <a:xfrm>
            <a:off x="7055175" y="1181775"/>
            <a:ext cx="1804700" cy="7071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4" name="Shape 1444"/>
        <p:cNvGrpSpPr/>
        <p:nvPr/>
      </p:nvGrpSpPr>
      <p:grpSpPr>
        <a:xfrm>
          <a:off x="0" y="0"/>
          <a:ext cx="0" cy="0"/>
          <a:chOff x="0" y="0"/>
          <a:chExt cx="0" cy="0"/>
        </a:xfrm>
      </p:grpSpPr>
      <p:sp>
        <p:nvSpPr>
          <p:cNvPr id="1445" name="Google Shape;1445;p17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446" name="Google Shape;1446;p17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41"/>
          <p:cNvSpPr txBox="1"/>
          <p:nvPr/>
        </p:nvSpPr>
        <p:spPr>
          <a:xfrm>
            <a:off x="947475" y="11943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latin typeface="Didact Gothic"/>
                <a:ea typeface="Didact Gothic"/>
                <a:cs typeface="Didact Gothic"/>
                <a:sym typeface="Didact Gothic"/>
              </a:rPr>
              <a:t>Ejemplos</a:t>
            </a:r>
            <a:endParaRPr b="1" sz="1800"/>
          </a:p>
        </p:txBody>
      </p:sp>
      <p:sp>
        <p:nvSpPr>
          <p:cNvPr id="277" name="Google Shape;277;p41"/>
          <p:cNvSpPr txBox="1"/>
          <p:nvPr/>
        </p:nvSpPr>
        <p:spPr>
          <a:xfrm>
            <a:off x="3921400" y="1694250"/>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&lt;etiqueta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&lt;etiqueta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&lt;etiqueta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&gt;&lt;/etiqueta&gt;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&lt;/etiqueta&gt;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&lt;/etiqueta&gt;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rgbClr val="800000"/>
              </a:solidFill>
              <a:latin typeface="Consolas"/>
              <a:ea typeface="Consolas"/>
              <a:cs typeface="Consolas"/>
              <a:sym typeface="Consolas"/>
            </a:endParaRPr>
          </a:p>
        </p:txBody>
      </p:sp>
      <p:pic>
        <p:nvPicPr>
          <p:cNvPr id="278" name="Google Shape;278;p41"/>
          <p:cNvPicPr preferRelativeResize="0"/>
          <p:nvPr/>
        </p:nvPicPr>
        <p:blipFill>
          <a:blip r:embed="rId4">
            <a:alphaModFix/>
          </a:blip>
          <a:stretch>
            <a:fillRect/>
          </a:stretch>
        </p:blipFill>
        <p:spPr>
          <a:xfrm>
            <a:off x="947475" y="1694250"/>
            <a:ext cx="2063276" cy="1424126"/>
          </a:xfrm>
          <a:prstGeom prst="rect">
            <a:avLst/>
          </a:prstGeom>
          <a:noFill/>
          <a:ln>
            <a:noFill/>
          </a:ln>
        </p:spPr>
      </p:pic>
      <p:sp>
        <p:nvSpPr>
          <p:cNvPr id="279" name="Google Shape;279;p41"/>
          <p:cNvSpPr txBox="1"/>
          <p:nvPr/>
        </p:nvSpPr>
        <p:spPr>
          <a:xfrm>
            <a:off x="3921400" y="32144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lang="en-GB" sz="1200">
                <a:solidFill>
                  <a:srgbClr val="800000"/>
                </a:solidFill>
                <a:latin typeface="Consolas"/>
                <a:ea typeface="Consolas"/>
                <a:cs typeface="Consolas"/>
                <a:sym typeface="Consolas"/>
              </a:rPr>
            </a:br>
            <a:r>
              <a:rPr lang="en-GB" sz="1200">
                <a:solidFill>
                  <a:srgbClr val="800000"/>
                </a:solidFill>
                <a:latin typeface="Consolas"/>
                <a:ea typeface="Consolas"/>
                <a:cs typeface="Consolas"/>
                <a:sym typeface="Consolas"/>
              </a:rPr>
              <a:t>&lt;p</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"foo"</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&lt;a</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href</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"bar"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Enlace</a:t>
            </a:r>
            <a:r>
              <a:rPr lang="en-GB" sz="1200">
                <a:solidFill>
                  <a:srgbClr val="800000"/>
                </a:solidFill>
                <a:latin typeface="Consolas"/>
                <a:ea typeface="Consolas"/>
                <a:cs typeface="Consolas"/>
                <a:sym typeface="Consolas"/>
              </a:rPr>
              <a:t>&lt;/a&gt;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&lt;/p&gt;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rgbClr val="800000"/>
              </a:solidFill>
              <a:latin typeface="Consolas"/>
              <a:ea typeface="Consolas"/>
              <a:cs typeface="Consolas"/>
              <a:sym typeface="Consolas"/>
            </a:endParaRPr>
          </a:p>
        </p:txBody>
      </p:sp>
      <p:pic>
        <p:nvPicPr>
          <p:cNvPr id="280" name="Google Shape;280;p41"/>
          <p:cNvPicPr preferRelativeResize="0"/>
          <p:nvPr/>
        </p:nvPicPr>
        <p:blipFill>
          <a:blip r:embed="rId5">
            <a:alphaModFix/>
          </a:blip>
          <a:stretch>
            <a:fillRect/>
          </a:stretch>
        </p:blipFill>
        <p:spPr>
          <a:xfrm>
            <a:off x="614750" y="3203950"/>
            <a:ext cx="2728737" cy="1445150"/>
          </a:xfrm>
          <a:prstGeom prst="rect">
            <a:avLst/>
          </a:prstGeom>
          <a:noFill/>
          <a:ln>
            <a:noFill/>
          </a:ln>
        </p:spPr>
      </p:pic>
      <p:sp>
        <p:nvSpPr>
          <p:cNvPr id="281" name="Google Shape;281;p41"/>
          <p:cNvSpPr txBox="1"/>
          <p:nvPr/>
        </p:nvSpPr>
        <p:spPr>
          <a:xfrm>
            <a:off x="1057650" y="483000"/>
            <a:ext cx="70287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SELECCIÓN DE HTML MEDIANTE CSS</a:t>
            </a:r>
            <a:endParaRPr i="1" sz="4000">
              <a:latin typeface="Anton"/>
              <a:ea typeface="Anton"/>
              <a:cs typeface="Anton"/>
              <a:sym typeface="Anton"/>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50" name="Shape 1450"/>
        <p:cNvGrpSpPr/>
        <p:nvPr/>
      </p:nvGrpSpPr>
      <p:grpSpPr>
        <a:xfrm>
          <a:off x="0" y="0"/>
          <a:ext cx="0" cy="0"/>
          <a:chOff x="0" y="0"/>
          <a:chExt cx="0" cy="0"/>
        </a:xfrm>
      </p:grpSpPr>
      <p:sp>
        <p:nvSpPr>
          <p:cNvPr id="1451" name="Google Shape;1451;p176"/>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452" name="Google Shape;1452;p176"/>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453" name="Google Shape;1453;p17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77"/>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3"/>
              </a:rPr>
              <a:t>Imágenes de relleno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placekitten</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DFFBC"/>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4"/>
              </a:rPr>
              <a:t>Imágenes de relleno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placedog.net</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DFFBC"/>
              </a:buClr>
              <a:buSzPts val="1800"/>
              <a:buFont typeface="Helvetica Neue"/>
              <a:buChar char="●"/>
            </a:pPr>
            <a:r>
              <a:rPr lang="en-GB" sz="1800" u="sng">
                <a:solidFill>
                  <a:schemeClr val="hlink"/>
                </a:solidFill>
                <a:latin typeface="Helvetica Neue Light"/>
                <a:ea typeface="Helvetica Neue Light"/>
                <a:cs typeface="Helvetica Neue Light"/>
                <a:sym typeface="Helvetica Neue Light"/>
                <a:hlinkClick r:id="rId5"/>
              </a:rPr>
              <a:t>The CSS Box Model</a:t>
            </a:r>
            <a:r>
              <a:rPr b="1" i="1" lang="en-GB" sz="18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CSS-TRICKS</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459" name="Google Shape;1459;p177"/>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460" name="Google Shape;1460;p177"/>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1461" name="Google Shape;1461;p177"/>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2" name="Google Shape;1462;p177"/>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17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468" name="Google Shape;1468;p178"/>
          <p:cNvSpPr txBox="1"/>
          <p:nvPr/>
        </p:nvSpPr>
        <p:spPr>
          <a:xfrm>
            <a:off x="1721400" y="2623175"/>
            <a:ext cx="5701200" cy="195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a:t>
            </a:r>
            <a:endParaRPr b="1" i="0" sz="2200" u="none" cap="none" strike="noStrike">
              <a:solidFill>
                <a:srgbClr val="E0FF00"/>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Cajas y sus propiedades (box model).</a:t>
            </a:r>
            <a:endParaRPr sz="2200">
              <a:solidFill>
                <a:srgbClr val="E0FF00"/>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Posiciones de un elemento.</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2" name="Shape 1472"/>
        <p:cNvGrpSpPr/>
        <p:nvPr/>
      </p:nvGrpSpPr>
      <p:grpSpPr>
        <a:xfrm>
          <a:off x="0" y="0"/>
          <a:ext cx="0" cy="0"/>
          <a:chOff x="0" y="0"/>
          <a:chExt cx="0" cy="0"/>
        </a:xfrm>
      </p:grpSpPr>
      <p:sp>
        <p:nvSpPr>
          <p:cNvPr id="1473" name="Google Shape;1473;p17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474" name="Google Shape;1474;p17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7" name="Google Shape;287;p42"/>
          <p:cNvSpPr txBox="1"/>
          <p:nvPr/>
        </p:nvSpPr>
        <p:spPr>
          <a:xfrm>
            <a:off x="1057650" y="508975"/>
            <a:ext cx="70287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LOS NOMBRES DE LAS CLASES E ID</a:t>
            </a:r>
            <a:endParaRPr i="1" sz="4000">
              <a:latin typeface="Anton"/>
              <a:ea typeface="Anton"/>
              <a:cs typeface="Anton"/>
              <a:sym typeface="Anton"/>
            </a:endParaRPr>
          </a:p>
        </p:txBody>
      </p:sp>
      <p:sp>
        <p:nvSpPr>
          <p:cNvPr id="288" name="Google Shape;288;p42"/>
          <p:cNvSpPr txBox="1"/>
          <p:nvPr/>
        </p:nvSpPr>
        <p:spPr>
          <a:xfrm>
            <a:off x="1176075" y="10419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No es posible crear nombres separados por espacios.</a:t>
            </a:r>
            <a:endParaRPr sz="1800">
              <a:highlight>
                <a:srgbClr val="E0FF00"/>
              </a:highlight>
              <a:latin typeface="Helvetica Neue Light"/>
              <a:ea typeface="Helvetica Neue Light"/>
              <a:cs typeface="Helvetica Neue Light"/>
              <a:sym typeface="Helvetica Neue Light"/>
            </a:endParaRPr>
          </a:p>
        </p:txBody>
      </p:sp>
      <p:pic>
        <p:nvPicPr>
          <p:cNvPr id="289" name="Google Shape;289;p42"/>
          <p:cNvPicPr preferRelativeResize="0"/>
          <p:nvPr/>
        </p:nvPicPr>
        <p:blipFill>
          <a:blip r:embed="rId4">
            <a:alphaModFix/>
          </a:blip>
          <a:stretch>
            <a:fillRect/>
          </a:stretch>
        </p:blipFill>
        <p:spPr>
          <a:xfrm>
            <a:off x="4838525" y="1680675"/>
            <a:ext cx="2978950" cy="2978950"/>
          </a:xfrm>
          <a:prstGeom prst="rect">
            <a:avLst/>
          </a:prstGeom>
          <a:noFill/>
          <a:ln>
            <a:noFill/>
          </a:ln>
        </p:spPr>
      </p:pic>
      <p:sp>
        <p:nvSpPr>
          <p:cNvPr id="290" name="Google Shape;290;p42"/>
          <p:cNvSpPr txBox="1"/>
          <p:nvPr/>
        </p:nvSpPr>
        <p:spPr>
          <a:xfrm>
            <a:off x="726050" y="1764550"/>
            <a:ext cx="3988800" cy="28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La “</a:t>
            </a:r>
            <a:r>
              <a:rPr i="1" lang="en-GB" sz="2000">
                <a:latin typeface="Helvetica Neue Light"/>
                <a:ea typeface="Helvetica Neue Light"/>
                <a:cs typeface="Helvetica Neue Light"/>
                <a:sym typeface="Helvetica Neue Light"/>
              </a:rPr>
              <a:t>joroba de camello</a:t>
            </a:r>
            <a:r>
              <a:rPr lang="en-GB" sz="2000">
                <a:latin typeface="Helvetica Neue Light"/>
                <a:ea typeface="Helvetica Neue Light"/>
                <a:cs typeface="Helvetica Neue Light"/>
                <a:sym typeface="Helvetica Neue Light"/>
              </a:rPr>
              <a:t>”, permite que se puedan leer de forma más simple palabras compuestas.</a:t>
            </a:r>
            <a:endParaRPr sz="20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latin typeface="Didact Gothic"/>
              <a:ea typeface="Didact Gothic"/>
              <a:cs typeface="Didact Gothic"/>
              <a:sym typeface="Didact Gothic"/>
            </a:endParaRPr>
          </a:p>
          <a:p>
            <a:pPr indent="0" lvl="0" marL="0" rtl="0" algn="l">
              <a:spcBef>
                <a:spcPts val="0"/>
              </a:spcBef>
              <a:spcAft>
                <a:spcPts val="0"/>
              </a:spcAft>
              <a:buNone/>
            </a:pPr>
            <a:r>
              <a:rPr lang="en-GB" sz="2000">
                <a:latin typeface="Consolas"/>
                <a:ea typeface="Consolas"/>
                <a:cs typeface="Consolas"/>
                <a:sym typeface="Consolas"/>
              </a:rPr>
              <a:t>claseDeMaquetacion</a:t>
            </a:r>
            <a:endParaRPr sz="2000">
              <a:latin typeface="Consolas"/>
              <a:ea typeface="Consolas"/>
              <a:cs typeface="Consolas"/>
              <a:sym typeface="Consolas"/>
            </a:endParaRPr>
          </a:p>
          <a:p>
            <a:pPr indent="0" lvl="0" marL="0" rtl="0" algn="l">
              <a:spcBef>
                <a:spcPts val="0"/>
              </a:spcBef>
              <a:spcAft>
                <a:spcPts val="0"/>
              </a:spcAft>
              <a:buNone/>
            </a:pPr>
            <a:r>
              <a:t/>
            </a:r>
            <a:endParaRPr sz="2000">
              <a:latin typeface="Consolas"/>
              <a:ea typeface="Consolas"/>
              <a:cs typeface="Consolas"/>
              <a:sym typeface="Consolas"/>
            </a:endParaRPr>
          </a:p>
          <a:p>
            <a:pPr indent="0" lvl="0" marL="0" rtl="0" algn="l">
              <a:spcBef>
                <a:spcPts val="0"/>
              </a:spcBef>
              <a:spcAft>
                <a:spcPts val="0"/>
              </a:spcAft>
              <a:buNone/>
            </a:pPr>
            <a:r>
              <a:rPr lang="en-GB" sz="2000">
                <a:latin typeface="Consolas"/>
                <a:ea typeface="Consolas"/>
                <a:cs typeface="Consolas"/>
                <a:sym typeface="Consolas"/>
              </a:rPr>
              <a:t>conBorde</a:t>
            </a:r>
            <a:endParaRPr sz="2000">
              <a:latin typeface="Consolas"/>
              <a:ea typeface="Consolas"/>
              <a:cs typeface="Consolas"/>
              <a:sym typeface="Consolas"/>
            </a:endParaRPr>
          </a:p>
          <a:p>
            <a:pPr indent="0" lvl="0" marL="0" rtl="0" algn="l">
              <a:spcBef>
                <a:spcPts val="0"/>
              </a:spcBef>
              <a:spcAft>
                <a:spcPts val="0"/>
              </a:spcAft>
              <a:buNone/>
            </a:pPr>
            <a:r>
              <a:t/>
            </a:r>
            <a:endParaRPr sz="2000">
              <a:latin typeface="Consolas"/>
              <a:ea typeface="Consolas"/>
              <a:cs typeface="Consolas"/>
              <a:sym typeface="Consolas"/>
            </a:endParaRPr>
          </a:p>
          <a:p>
            <a:pPr indent="0" lvl="0" marL="0" rtl="0" algn="l">
              <a:spcBef>
                <a:spcPts val="0"/>
              </a:spcBef>
              <a:spcAft>
                <a:spcPts val="0"/>
              </a:spcAft>
              <a:buNone/>
            </a:pPr>
            <a:r>
              <a:rPr lang="en-GB" sz="2000">
                <a:latin typeface="Consolas"/>
                <a:ea typeface="Consolas"/>
                <a:cs typeface="Consolas"/>
                <a:sym typeface="Consolas"/>
              </a:rPr>
              <a:t>productosMasVendidos</a:t>
            </a:r>
            <a:endParaRPr sz="20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BEM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44"/>
          <p:cNvSpPr txBox="1"/>
          <p:nvPr/>
        </p:nvSpPr>
        <p:spPr>
          <a:xfrm>
            <a:off x="643800" y="291400"/>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BEM</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302" name="Google Shape;302;p44"/>
          <p:cNvSpPr txBox="1"/>
          <p:nvPr/>
        </p:nvSpPr>
        <p:spPr>
          <a:xfrm>
            <a:off x="440850" y="1735825"/>
            <a:ext cx="8262300" cy="256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Todos queremos hacer que </a:t>
            </a:r>
            <a:r>
              <a:rPr lang="en-GB" sz="2000">
                <a:solidFill>
                  <a:schemeClr val="dk1"/>
                </a:solidFill>
                <a:highlight>
                  <a:srgbClr val="E0FF00"/>
                </a:highlight>
                <a:latin typeface="Helvetica Neue Light"/>
                <a:ea typeface="Helvetica Neue Light"/>
                <a:cs typeface="Helvetica Neue Light"/>
                <a:sym typeface="Helvetica Neue Light"/>
              </a:rPr>
              <a:t>nuestro código sea más fácil de leer</a:t>
            </a:r>
            <a:r>
              <a:rPr lang="en-GB" sz="2000">
                <a:solidFill>
                  <a:schemeClr val="dk1"/>
                </a:solidFill>
                <a:latin typeface="Helvetica Neue Light"/>
                <a:ea typeface="Helvetica Neue Light"/>
                <a:cs typeface="Helvetica Neue Light"/>
                <a:sym typeface="Helvetica Neue Light"/>
              </a:rPr>
              <a:t>. Esto nos ayuda a trabajar más rápidamente y de manera eficiente, y cuando otros trabajen con nosotros podremos mantener claridad y coherencia.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2000"/>
              </a:spcBef>
              <a:spcAft>
                <a:spcPts val="0"/>
              </a:spcAft>
              <a:buNone/>
            </a:pPr>
            <a:r>
              <a:rPr lang="en-GB" sz="2000">
                <a:solidFill>
                  <a:schemeClr val="dk1"/>
                </a:solidFill>
                <a:latin typeface="Helvetica Neue Light"/>
                <a:ea typeface="Helvetica Neue Light"/>
                <a:cs typeface="Helvetica Neue Light"/>
                <a:sym typeface="Helvetica Neue Light"/>
              </a:rPr>
              <a:t>Hoy vamos a descubrir la </a:t>
            </a:r>
            <a:r>
              <a:rPr lang="en-GB" sz="2000">
                <a:solidFill>
                  <a:schemeClr val="dk1"/>
                </a:solidFill>
                <a:highlight>
                  <a:srgbClr val="E0FF00"/>
                </a:highlight>
                <a:latin typeface="Helvetica Neue Light"/>
                <a:ea typeface="Helvetica Neue Light"/>
                <a:cs typeface="Helvetica Neue Light"/>
                <a:sym typeface="Helvetica Neue Light"/>
              </a:rPr>
              <a:t>metodología BEM</a:t>
            </a:r>
            <a:r>
              <a:rPr lang="en-GB" sz="2000">
                <a:solidFill>
                  <a:schemeClr val="dk1"/>
                </a:solidFill>
                <a:latin typeface="Helvetica Neue Light"/>
                <a:ea typeface="Helvetica Neue Light"/>
                <a:cs typeface="Helvetica Neue Light"/>
                <a:sym typeface="Helvetica Neue Light"/>
              </a:rPr>
              <a:t>, que nos ayudará a entender estructuras de CSS, y a mejorar las nuestras.</a:t>
            </a:r>
            <a:endParaRPr sz="20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2000"/>
              </a:spcBef>
              <a:spcAft>
                <a:spcPts val="0"/>
              </a:spcAft>
              <a:buNone/>
            </a:pPr>
            <a:r>
              <a:t/>
            </a:r>
            <a:endParaRPr sz="2000">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06" name="Shape 306"/>
        <p:cNvGrpSpPr/>
        <p:nvPr/>
      </p:nvGrpSpPr>
      <p:grpSpPr>
        <a:xfrm>
          <a:off x="0" y="0"/>
          <a:ext cx="0" cy="0"/>
          <a:chOff x="0" y="0"/>
          <a:chExt cx="0" cy="0"/>
        </a:xfrm>
      </p:grpSpPr>
      <p:pic>
        <p:nvPicPr>
          <p:cNvPr id="307" name="Google Shape;307;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8" name="Google Shape;308;p45"/>
          <p:cNvSpPr txBox="1"/>
          <p:nvPr/>
        </p:nvSpPr>
        <p:spPr>
          <a:xfrm>
            <a:off x="671400" y="1039050"/>
            <a:ext cx="7801200" cy="3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BEM significa </a:t>
            </a:r>
            <a:r>
              <a:rPr i="1" lang="en-GB" sz="1900">
                <a:solidFill>
                  <a:schemeClr val="dk1"/>
                </a:solidFill>
                <a:latin typeface="Helvetica Neue Light"/>
                <a:ea typeface="Helvetica Neue Light"/>
                <a:cs typeface="Helvetica Neue Light"/>
                <a:sym typeface="Helvetica Neue Light"/>
              </a:rPr>
              <a:t>Modificador de Bloques de Elementos (Block Element Modifier)</a:t>
            </a:r>
            <a:r>
              <a:rPr lang="en-GB" sz="1900">
                <a:solidFill>
                  <a:schemeClr val="dk1"/>
                </a:solidFill>
                <a:latin typeface="Helvetica Neue Light"/>
                <a:ea typeface="Helvetica Neue Light"/>
                <a:cs typeface="Helvetica Neue Light"/>
                <a:sym typeface="Helvetica Neue Light"/>
              </a:rPr>
              <a:t> por sus siglas en inglés. Sugiere una manera estructurada de nombrar tus clases, basada en las propiedades del elemento en cuestión.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2000"/>
              </a:spcBef>
              <a:spcAft>
                <a:spcPts val="0"/>
              </a:spcAft>
              <a:buNone/>
            </a:pPr>
            <a:r>
              <a:rPr lang="en-GB" sz="1900">
                <a:solidFill>
                  <a:schemeClr val="dk1"/>
                </a:solidFill>
                <a:latin typeface="Helvetica Neue Light"/>
                <a:ea typeface="Helvetica Neue Light"/>
                <a:cs typeface="Helvetica Neue Light"/>
                <a:sym typeface="Helvetica Neue Light"/>
              </a:rPr>
              <a:t>BEM tiene como horizonte modularizar lo máximo posible cada uno de los bloques de código dispuesto. Se centra en tres parámetros o variables posibles: bloques (div, section, article, ul, ol, etc.), elementos (a, button, li, span, etc.) y modificadores. Estos últimos se definen de acuerdo a la posterior utilización que haga el desarrollador a cargo.</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200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309" name="Google Shape;309;p45"/>
          <p:cNvSpPr txBox="1"/>
          <p:nvPr/>
        </p:nvSpPr>
        <p:spPr>
          <a:xfrm>
            <a:off x="643800" y="55925"/>
            <a:ext cx="7856400" cy="85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BEM</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5" name="Google Shape;315;p46"/>
          <p:cNvSpPr txBox="1"/>
          <p:nvPr/>
        </p:nvSpPr>
        <p:spPr>
          <a:xfrm>
            <a:off x="643800" y="4680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BLOQUE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316" name="Google Shape;316;p46"/>
          <p:cNvSpPr txBox="1"/>
          <p:nvPr/>
        </p:nvSpPr>
        <p:spPr>
          <a:xfrm>
            <a:off x="440850" y="1995375"/>
            <a:ext cx="8262300" cy="20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El </a:t>
            </a:r>
            <a:r>
              <a:rPr i="1" lang="en-GB" sz="2000">
                <a:solidFill>
                  <a:schemeClr val="dk1"/>
                </a:solidFill>
                <a:latin typeface="Helvetica Neue Light"/>
                <a:ea typeface="Helvetica Neue Light"/>
                <a:cs typeface="Helvetica Neue Light"/>
                <a:sym typeface="Helvetica Neue Light"/>
              </a:rPr>
              <a:t>bloque</a:t>
            </a:r>
            <a:r>
              <a:rPr lang="en-GB" sz="2000">
                <a:solidFill>
                  <a:schemeClr val="dk1"/>
                </a:solidFill>
                <a:latin typeface="Helvetica Neue Light"/>
                <a:ea typeface="Helvetica Neue Light"/>
                <a:cs typeface="Helvetica Neue Light"/>
                <a:sym typeface="Helvetica Neue Light"/>
              </a:rPr>
              <a:t> es un </a:t>
            </a:r>
            <a:r>
              <a:rPr lang="en-GB" sz="2000">
                <a:solidFill>
                  <a:schemeClr val="dk1"/>
                </a:solidFill>
                <a:highlight>
                  <a:srgbClr val="E0FF00"/>
                </a:highlight>
                <a:latin typeface="Helvetica Neue Light"/>
                <a:ea typeface="Helvetica Neue Light"/>
                <a:cs typeface="Helvetica Neue Light"/>
                <a:sym typeface="Helvetica Neue Light"/>
              </a:rPr>
              <a:t>contenedor o contexto donde el elemento se encuentra presente</a:t>
            </a:r>
            <a:r>
              <a:rPr lang="en-GB" sz="2000">
                <a:solidFill>
                  <a:schemeClr val="dk1"/>
                </a:solidFill>
                <a:latin typeface="Helvetica Neue Light"/>
                <a:ea typeface="Helvetica Neue Light"/>
                <a:cs typeface="Helvetica Neue Light"/>
                <a:sym typeface="Helvetica Neue Light"/>
              </a:rPr>
              <a:t>. Piensa como si fueran partes estructurales de código más grandes. Puede que tengas un encabezado, pie de página, una barra lateral y un área de contenido principal; cada uno de estos sería considerado como un bloque. Miremos la imagen a continuación:</a:t>
            </a:r>
            <a:endParaRPr sz="20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2000"/>
              </a:spcBef>
              <a:spcAft>
                <a:spcPts val="0"/>
              </a:spcAft>
              <a:buNone/>
            </a:pPr>
            <a:r>
              <a:t/>
            </a:r>
            <a:endParaRPr sz="2000">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2" name="Google Shape;322;p47"/>
          <p:cNvSpPr txBox="1"/>
          <p:nvPr/>
        </p:nvSpPr>
        <p:spPr>
          <a:xfrm>
            <a:off x="1001200" y="262675"/>
            <a:ext cx="7856400" cy="9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BLOQUE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323" name="Google Shape;323;p47"/>
          <p:cNvPicPr preferRelativeResize="0"/>
          <p:nvPr/>
        </p:nvPicPr>
        <p:blipFill>
          <a:blip r:embed="rId4">
            <a:alphaModFix/>
          </a:blip>
          <a:stretch>
            <a:fillRect/>
          </a:stretch>
        </p:blipFill>
        <p:spPr>
          <a:xfrm>
            <a:off x="3353950" y="491225"/>
            <a:ext cx="4041150" cy="442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9" name="Google Shape;329;p48"/>
          <p:cNvSpPr txBox="1"/>
          <p:nvPr/>
        </p:nvSpPr>
        <p:spPr>
          <a:xfrm>
            <a:off x="726050" y="1569350"/>
            <a:ext cx="7944300" cy="124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EFEFE"/>
                </a:highlight>
                <a:latin typeface="Helvetica Neue Light"/>
                <a:ea typeface="Helvetica Neue Light"/>
                <a:cs typeface="Helvetica Neue Light"/>
                <a:sym typeface="Helvetica Neue Light"/>
              </a:rPr>
              <a:t>El bloque de elementos forma la raíz de la clase y siempre irá primero. Solo debes saber que una vez que has definido tu bloque, estarás listo para comenzar a nombrar tus elementos.</a:t>
            </a:r>
            <a:endParaRPr sz="2000">
              <a:latin typeface="Helvetica Neue Light"/>
              <a:ea typeface="Helvetica Neue Light"/>
              <a:cs typeface="Helvetica Neue Light"/>
              <a:sym typeface="Helvetica Neue Light"/>
            </a:endParaRPr>
          </a:p>
        </p:txBody>
      </p:sp>
      <p:graphicFrame>
        <p:nvGraphicFramePr>
          <p:cNvPr id="330" name="Google Shape;330;p48"/>
          <p:cNvGraphicFramePr/>
          <p:nvPr/>
        </p:nvGraphicFramePr>
        <p:xfrm>
          <a:off x="1595275" y="2915250"/>
          <a:ext cx="3000000" cy="3000000"/>
        </p:xfrm>
        <a:graphic>
          <a:graphicData uri="http://schemas.openxmlformats.org/drawingml/2006/table">
            <a:tbl>
              <a:tblPr>
                <a:noFill/>
                <a:tableStyleId>{EFB4814E-CD85-44D5-A479-5661FB70EC09}</a:tableStyleId>
              </a:tblPr>
              <a:tblGrid>
                <a:gridCol w="5686425"/>
              </a:tblGrid>
              <a:tr h="12700">
                <a:tc rowSpan="2">
                  <a:txBody>
                    <a:bodyPr/>
                    <a:lstStyle/>
                    <a:p>
                      <a:pPr indent="0" lvl="0" marL="0" rtl="0" algn="just">
                        <a:lnSpc>
                          <a:spcPct val="135714"/>
                        </a:lnSpc>
                        <a:spcBef>
                          <a:spcPts val="0"/>
                        </a:spcBef>
                        <a:spcAft>
                          <a:spcPts val="0"/>
                        </a:spcAft>
                        <a:buNone/>
                      </a:pPr>
                      <a:r>
                        <a:rPr lang="en-GB" sz="2000">
                          <a:solidFill>
                            <a:srgbClr val="0000FF"/>
                          </a:solidFill>
                          <a:latin typeface="Didact Gothic"/>
                          <a:ea typeface="Didact Gothic"/>
                          <a:cs typeface="Didact Gothic"/>
                          <a:sym typeface="Didact Gothic"/>
                        </a:rPr>
                        <a:t>.</a:t>
                      </a:r>
                      <a:r>
                        <a:rPr lang="en-GB" sz="2000">
                          <a:solidFill>
                            <a:srgbClr val="FF0000"/>
                          </a:solidFill>
                          <a:latin typeface="Didact Gothic"/>
                          <a:ea typeface="Didact Gothic"/>
                          <a:cs typeface="Didact Gothic"/>
                          <a:sym typeface="Didact Gothic"/>
                        </a:rPr>
                        <a:t>block__element</a:t>
                      </a:r>
                      <a:r>
                        <a:rPr lang="en-GB" sz="2000">
                          <a:solidFill>
                            <a:srgbClr val="0000FF"/>
                          </a:solidFill>
                          <a:latin typeface="Didact Gothic"/>
                          <a:ea typeface="Didact Gothic"/>
                          <a:cs typeface="Didact Gothic"/>
                          <a:sym typeface="Didact Gothic"/>
                        </a:rPr>
                        <a:t> {</a:t>
                      </a:r>
                      <a:endParaRPr sz="2000">
                        <a:solidFill>
                          <a:srgbClr val="0000FF"/>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0000FF"/>
                          </a:solidFill>
                          <a:latin typeface="Didact Gothic"/>
                          <a:ea typeface="Didact Gothic"/>
                          <a:cs typeface="Didact Gothic"/>
                          <a:sym typeface="Didact Gothic"/>
                        </a:rPr>
                        <a:t>    </a:t>
                      </a:r>
                      <a:r>
                        <a:rPr lang="en-GB" sz="2000">
                          <a:solidFill>
                            <a:srgbClr val="FF0000"/>
                          </a:solidFill>
                          <a:latin typeface="Didact Gothic"/>
                          <a:ea typeface="Didact Gothic"/>
                          <a:cs typeface="Didact Gothic"/>
                          <a:sym typeface="Didact Gothic"/>
                        </a:rPr>
                        <a:t>background-color</a:t>
                      </a:r>
                      <a:r>
                        <a:rPr lang="en-GB" sz="2000">
                          <a:solidFill>
                            <a:srgbClr val="0000FF"/>
                          </a:solidFill>
                          <a:latin typeface="Didact Gothic"/>
                          <a:ea typeface="Didact Gothic"/>
                          <a:cs typeface="Didact Gothic"/>
                          <a:sym typeface="Didact Gothic"/>
                        </a:rPr>
                        <a:t>: #FFFFFF;</a:t>
                      </a:r>
                      <a:endParaRPr sz="2000">
                        <a:solidFill>
                          <a:srgbClr val="0000FF"/>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0000FF"/>
                          </a:solidFill>
                          <a:latin typeface="Didact Gothic"/>
                          <a:ea typeface="Didact Gothic"/>
                          <a:cs typeface="Didact Gothic"/>
                          <a:sym typeface="Didact Gothic"/>
                        </a:rPr>
                        <a:t>}</a:t>
                      </a:r>
                      <a:endParaRPr sz="2000">
                        <a:solidFill>
                          <a:srgbClr val="0000FF"/>
                        </a:solidFill>
                        <a:latin typeface="Didact Gothic"/>
                        <a:ea typeface="Didact Gothic"/>
                        <a:cs typeface="Didact Gothic"/>
                        <a:sym typeface="Didact Gothic"/>
                      </a:endParaRPr>
                    </a:p>
                  </a:txBody>
                  <a:tcPr marT="63500" marB="63500" marR="63500" marL="63500">
                    <a:solidFill>
                      <a:srgbClr val="FFF2CC"/>
                    </a:solidFill>
                  </a:tcPr>
                </a:tc>
              </a:tr>
              <a:tr h="330200">
                <a:tc vMerge="1"/>
              </a:tr>
            </a:tbl>
          </a:graphicData>
        </a:graphic>
      </p:graphicFrame>
      <p:sp>
        <p:nvSpPr>
          <p:cNvPr id="331" name="Google Shape;331;p48"/>
          <p:cNvSpPr txBox="1"/>
          <p:nvPr/>
        </p:nvSpPr>
        <p:spPr>
          <a:xfrm>
            <a:off x="643800" y="4680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BLOQUE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9"/>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337" name="Google Shape;337;p49"/>
          <p:cNvGraphicFramePr/>
          <p:nvPr/>
        </p:nvGraphicFramePr>
        <p:xfrm>
          <a:off x="1720550" y="2871000"/>
          <a:ext cx="3000000" cy="3000000"/>
        </p:xfrm>
        <a:graphic>
          <a:graphicData uri="http://schemas.openxmlformats.org/drawingml/2006/table">
            <a:tbl>
              <a:tblPr>
                <a:noFill/>
                <a:tableStyleId>{EFB4814E-CD85-44D5-A479-5661FB70EC09}</a:tableStyleId>
              </a:tblPr>
              <a:tblGrid>
                <a:gridCol w="5686425"/>
              </a:tblGrid>
              <a:tr h="12700">
                <a:tc rowSpan="2">
                  <a:txBody>
                    <a:bodyPr/>
                    <a:lstStyle/>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.header__logo {}</a:t>
                      </a:r>
                      <a:endParaRPr sz="2000">
                        <a:solidFill>
                          <a:srgbClr val="FF0000"/>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.header__tagline {}</a:t>
                      </a:r>
                      <a:endParaRPr sz="2000">
                        <a:solidFill>
                          <a:srgbClr val="FF0000"/>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.header__searchbar {}</a:t>
                      </a:r>
                      <a:endParaRPr sz="2000">
                        <a:solidFill>
                          <a:srgbClr val="FF0000"/>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.header__navigation {}</a:t>
                      </a:r>
                      <a:endParaRPr sz="2000">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vMerge="1"/>
              </a:tr>
            </a:tbl>
          </a:graphicData>
        </a:graphic>
      </p:graphicFrame>
      <p:sp>
        <p:nvSpPr>
          <p:cNvPr id="338" name="Google Shape;338;p49"/>
          <p:cNvSpPr txBox="1"/>
          <p:nvPr/>
        </p:nvSpPr>
        <p:spPr>
          <a:xfrm>
            <a:off x="726050" y="1602750"/>
            <a:ext cx="7753200" cy="150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doble barra baja te permite visualizar, navegar rápidamente y manipular tu código. Aquí hay algunos ejemplos de cómo funciona la metodología de elementos:</a:t>
            </a:r>
            <a:endParaRPr sz="20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2000">
              <a:highlight>
                <a:srgbClr val="FEFEFE"/>
              </a:highlight>
              <a:latin typeface="Didact Gothic"/>
              <a:ea typeface="Didact Gothic"/>
              <a:cs typeface="Didact Gothic"/>
              <a:sym typeface="Didact Gothic"/>
            </a:endParaRPr>
          </a:p>
        </p:txBody>
      </p:sp>
      <p:sp>
        <p:nvSpPr>
          <p:cNvPr id="339" name="Google Shape;339;p49"/>
          <p:cNvSpPr txBox="1"/>
          <p:nvPr/>
        </p:nvSpPr>
        <p:spPr>
          <a:xfrm>
            <a:off x="643800" y="4680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BLOQUE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5" name="Google Shape;345;p50"/>
          <p:cNvPicPr preferRelativeResize="0"/>
          <p:nvPr/>
        </p:nvPicPr>
        <p:blipFill>
          <a:blip r:embed="rId4">
            <a:alphaModFix/>
          </a:blip>
          <a:stretch>
            <a:fillRect/>
          </a:stretch>
        </p:blipFill>
        <p:spPr>
          <a:xfrm>
            <a:off x="772913" y="1984827"/>
            <a:ext cx="6988565" cy="981600"/>
          </a:xfrm>
          <a:prstGeom prst="rect">
            <a:avLst/>
          </a:prstGeom>
          <a:noFill/>
          <a:ln>
            <a:noFill/>
          </a:ln>
        </p:spPr>
      </p:pic>
      <p:pic>
        <p:nvPicPr>
          <p:cNvPr id="346" name="Google Shape;346;p50"/>
          <p:cNvPicPr preferRelativeResize="0"/>
          <p:nvPr/>
        </p:nvPicPr>
        <p:blipFill>
          <a:blip r:embed="rId5">
            <a:alphaModFix/>
          </a:blip>
          <a:stretch>
            <a:fillRect/>
          </a:stretch>
        </p:blipFill>
        <p:spPr>
          <a:xfrm>
            <a:off x="-401600" y="3544655"/>
            <a:ext cx="9337600" cy="812575"/>
          </a:xfrm>
          <a:prstGeom prst="rect">
            <a:avLst/>
          </a:prstGeom>
          <a:noFill/>
          <a:ln>
            <a:noFill/>
          </a:ln>
        </p:spPr>
      </p:pic>
      <p:sp>
        <p:nvSpPr>
          <p:cNvPr id="347" name="Google Shape;347;p50"/>
          <p:cNvSpPr txBox="1"/>
          <p:nvPr/>
        </p:nvSpPr>
        <p:spPr>
          <a:xfrm>
            <a:off x="1478525" y="3228838"/>
            <a:ext cx="3000000" cy="51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GB" sz="2000"/>
              <a:t>CSS</a:t>
            </a:r>
            <a:endParaRPr b="1" sz="2000"/>
          </a:p>
          <a:p>
            <a:pPr indent="0" lvl="0" marL="0" rtl="0" algn="l">
              <a:lnSpc>
                <a:spcPct val="115000"/>
              </a:lnSpc>
              <a:spcBef>
                <a:spcPts val="1400"/>
              </a:spcBef>
              <a:spcAft>
                <a:spcPts val="400"/>
              </a:spcAft>
              <a:buNone/>
            </a:pPr>
            <a:r>
              <a:t/>
            </a:r>
            <a:endParaRPr b="1" sz="2000"/>
          </a:p>
        </p:txBody>
      </p:sp>
      <p:sp>
        <p:nvSpPr>
          <p:cNvPr id="348" name="Google Shape;348;p50"/>
          <p:cNvSpPr txBox="1"/>
          <p:nvPr/>
        </p:nvSpPr>
        <p:spPr>
          <a:xfrm>
            <a:off x="1345800" y="1474225"/>
            <a:ext cx="3000000" cy="5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2000">
                <a:solidFill>
                  <a:schemeClr val="dk1"/>
                </a:solidFill>
              </a:rPr>
              <a:t>HTML</a:t>
            </a:r>
            <a:endParaRPr b="1" sz="2000">
              <a:solidFill>
                <a:schemeClr val="dk1"/>
              </a:solidFill>
            </a:endParaRPr>
          </a:p>
        </p:txBody>
      </p:sp>
      <p:sp>
        <p:nvSpPr>
          <p:cNvPr id="349" name="Google Shape;349;p50"/>
          <p:cNvSpPr txBox="1"/>
          <p:nvPr/>
        </p:nvSpPr>
        <p:spPr>
          <a:xfrm>
            <a:off x="643800" y="4680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BLOQUE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5" name="Google Shape;355;p51"/>
          <p:cNvSpPr txBox="1"/>
          <p:nvPr/>
        </p:nvSpPr>
        <p:spPr>
          <a:xfrm>
            <a:off x="671400" y="1124250"/>
            <a:ext cx="7801200" cy="319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chemeClr val="dk1"/>
                </a:solidFill>
                <a:latin typeface="Helvetica Neue Light"/>
                <a:ea typeface="Helvetica Neue Light"/>
                <a:cs typeface="Helvetica Neue Light"/>
                <a:sym typeface="Helvetica Neue Light"/>
              </a:rPr>
              <a:t>El punto es mantener los nombres simples, claros, y precisos. No lo pienses demasiado.</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chemeClr val="dk1"/>
                </a:solidFill>
                <a:highlight>
                  <a:srgbClr val="E0FF00"/>
                </a:highlight>
                <a:latin typeface="Helvetica Neue Light"/>
                <a:ea typeface="Helvetica Neue Light"/>
                <a:cs typeface="Helvetica Neue Light"/>
                <a:sym typeface="Helvetica Neue Light"/>
              </a:rPr>
              <a:t>Actualizar el nombre de las clases no debería ser un problema</a:t>
            </a:r>
            <a:r>
              <a:rPr lang="en-GB" sz="2200">
                <a:solidFill>
                  <a:schemeClr val="dk1"/>
                </a:solidFill>
                <a:latin typeface="Helvetica Neue Light"/>
                <a:ea typeface="Helvetica Neue Light"/>
                <a:cs typeface="Helvetica Neue Light"/>
                <a:sym typeface="Helvetica Neue Light"/>
              </a:rPr>
              <a:t> cuando encuentras una mejor semántica que funcione (sólo debes tratar de ser consistente, y apegarte a ella).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1" name="Google Shape;361;p52"/>
          <p:cNvSpPr txBox="1"/>
          <p:nvPr/>
        </p:nvSpPr>
        <p:spPr>
          <a:xfrm>
            <a:off x="643800" y="464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MODIFICADORES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362" name="Google Shape;362;p52"/>
          <p:cNvSpPr txBox="1"/>
          <p:nvPr/>
        </p:nvSpPr>
        <p:spPr>
          <a:xfrm>
            <a:off x="493050" y="1584950"/>
            <a:ext cx="8157900" cy="244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FEFEFE"/>
                </a:highlight>
                <a:latin typeface="Helvetica Neue Light"/>
                <a:ea typeface="Helvetica Neue Light"/>
                <a:cs typeface="Helvetica Neue Light"/>
                <a:sym typeface="Helvetica Neue Light"/>
              </a:rPr>
              <a:t>Cuando nombras una clase, la intención es ayudar a que ese elemento pueda ser repetido, para que no tengas que escribir nuevas clases en otras áreas del sitio si los elementos de estilo son los mismos. </a:t>
            </a:r>
            <a:endParaRPr sz="2000">
              <a:solidFill>
                <a:schemeClr val="dk1"/>
              </a:solidFill>
              <a:highlight>
                <a:srgbClr val="FEFEFE"/>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Cuando necesitas modificar el estilo de un elemento específico, puedes usar un modificador</a:t>
            </a:r>
            <a:r>
              <a:rPr lang="en-GB" sz="2000">
                <a:solidFill>
                  <a:schemeClr val="dk1"/>
                </a:solidFill>
                <a:latin typeface="Helvetica Neue Light"/>
                <a:ea typeface="Helvetica Neue Light"/>
                <a:cs typeface="Helvetica Neue Light"/>
                <a:sym typeface="Helvetica Neue Light"/>
              </a:rPr>
              <a:t>.</a:t>
            </a:r>
            <a:r>
              <a:rPr lang="en-GB" sz="2000">
                <a:solidFill>
                  <a:schemeClr val="dk1"/>
                </a:solidFill>
                <a:highlight>
                  <a:srgbClr val="FEFEFE"/>
                </a:highlight>
                <a:latin typeface="Helvetica Neue Light"/>
                <a:ea typeface="Helvetica Neue Light"/>
                <a:cs typeface="Helvetica Neue Light"/>
                <a:sym typeface="Helvetica Neue Light"/>
              </a:rPr>
              <a:t> Para lograr esto, añade un doble guión</a:t>
            </a:r>
            <a:r>
              <a:rPr i="1"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EFEFE"/>
                </a:highlight>
                <a:latin typeface="Helvetica Neue Light"/>
                <a:ea typeface="Helvetica Neue Light"/>
                <a:cs typeface="Helvetica Neue Light"/>
                <a:sym typeface="Helvetica Neue Light"/>
              </a:rPr>
              <a:t> luego del elemento (o bloque). Aquí tenemos un corto ejemplo:</a:t>
            </a:r>
            <a:endParaRPr sz="2000">
              <a:solidFill>
                <a:schemeClr val="dk1"/>
              </a:solidFill>
              <a:highlight>
                <a:srgbClr val="FEFEFE"/>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2000">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EFEFE"/>
              </a:highlight>
              <a:latin typeface="Didact Gothic"/>
              <a:ea typeface="Didact Gothic"/>
              <a:cs typeface="Didact Gothic"/>
              <a:sym typeface="Didact Gothic"/>
            </a:endParaRPr>
          </a:p>
        </p:txBody>
      </p:sp>
      <p:graphicFrame>
        <p:nvGraphicFramePr>
          <p:cNvPr id="363" name="Google Shape;363;p52"/>
          <p:cNvGraphicFramePr/>
          <p:nvPr/>
        </p:nvGraphicFramePr>
        <p:xfrm>
          <a:off x="1627225" y="3728900"/>
          <a:ext cx="3000000" cy="3000000"/>
        </p:xfrm>
        <a:graphic>
          <a:graphicData uri="http://schemas.openxmlformats.org/drawingml/2006/table">
            <a:tbl>
              <a:tblPr>
                <a:noFill/>
                <a:tableStyleId>{EFB4814E-CD85-44D5-A479-5661FB70EC09}</a:tableStyleId>
              </a:tblPr>
              <a:tblGrid>
                <a:gridCol w="5686425"/>
              </a:tblGrid>
              <a:tr h="12700">
                <a:tc rowSpan="2">
                  <a:txBody>
                    <a:bodyPr/>
                    <a:lstStyle/>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.block--modifier {}</a:t>
                      </a:r>
                      <a:endParaRPr sz="2000">
                        <a:solidFill>
                          <a:srgbClr val="FF0000"/>
                        </a:solidFill>
                        <a:latin typeface="Didact Gothic"/>
                        <a:ea typeface="Didact Gothic"/>
                        <a:cs typeface="Didact Gothic"/>
                        <a:sym typeface="Didact Gothic"/>
                      </a:endParaRPr>
                    </a:p>
                    <a:p>
                      <a:pPr indent="0" lvl="0" marL="0" rtl="0" algn="just">
                        <a:lnSpc>
                          <a:spcPct val="135714"/>
                        </a:lnSpc>
                        <a:spcBef>
                          <a:spcPts val="0"/>
                        </a:spcBef>
                        <a:spcAft>
                          <a:spcPts val="0"/>
                        </a:spcAft>
                        <a:buNone/>
                      </a:pPr>
                      <a:r>
                        <a:rPr lang="en-GB" sz="2000">
                          <a:solidFill>
                            <a:srgbClr val="FF0000"/>
                          </a:solidFill>
                          <a:latin typeface="Didact Gothic"/>
                          <a:ea typeface="Didact Gothic"/>
                          <a:cs typeface="Didact Gothic"/>
                          <a:sym typeface="Didact Gothic"/>
                        </a:rPr>
                        <a:t>.block__element--modifier {}</a:t>
                      </a:r>
                      <a:endParaRPr sz="2000">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v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9" name="Google Shape;369;p53"/>
          <p:cNvSpPr txBox="1"/>
          <p:nvPr/>
        </p:nvSpPr>
        <p:spPr>
          <a:xfrm>
            <a:off x="643800" y="2502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ELEMENTOS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370" name="Google Shape;370;p53"/>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GB" sz="2000">
                <a:solidFill>
                  <a:schemeClr val="dk1"/>
                </a:solidFill>
                <a:highlight>
                  <a:srgbClr val="FEFEFE"/>
                </a:highlight>
                <a:latin typeface="Helvetica Neue Light"/>
                <a:ea typeface="Helvetica Neue Light"/>
                <a:cs typeface="Helvetica Neue Light"/>
                <a:sym typeface="Helvetica Neue Light"/>
              </a:rPr>
              <a:t>El elemento es una de las piezas que compondrán la estructura de un bloque. </a:t>
            </a:r>
            <a:r>
              <a:rPr lang="en-GB" sz="2000">
                <a:solidFill>
                  <a:schemeClr val="dk1"/>
                </a:solidFill>
                <a:highlight>
                  <a:srgbClr val="E0FF00"/>
                </a:highlight>
                <a:latin typeface="Helvetica Neue Light"/>
                <a:ea typeface="Helvetica Neue Light"/>
                <a:cs typeface="Helvetica Neue Light"/>
                <a:sym typeface="Helvetica Neue Light"/>
              </a:rPr>
              <a:t>El bloque es el todo, y los elementos son las piezas de este bloque</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Clr>
                <a:schemeClr val="dk1"/>
              </a:buClr>
              <a:buSzPts val="1100"/>
              <a:buFont typeface="Arial"/>
              <a:buNone/>
            </a:pPr>
            <a:r>
              <a:rPr lang="en-GB" sz="2000">
                <a:solidFill>
                  <a:schemeClr val="dk1"/>
                </a:solidFill>
                <a:highlight>
                  <a:srgbClr val="FEFEFE"/>
                </a:highlight>
                <a:latin typeface="Helvetica Neue Light"/>
                <a:ea typeface="Helvetica Neue Light"/>
                <a:cs typeface="Helvetica Neue Light"/>
                <a:sym typeface="Helvetica Neue Light"/>
              </a:rPr>
              <a:t>De acuerdo a la metodología BEM, cada elemento se escribe después del bloque padre, usando dos guiones bajos.</a:t>
            </a:r>
            <a:endParaRPr sz="2000">
              <a:solidFill>
                <a:schemeClr val="dk1"/>
              </a:solidFill>
              <a:highlight>
                <a:srgbClr val="FEFEFE"/>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0"/>
              </a:spcAft>
              <a:buClr>
                <a:schemeClr val="dk1"/>
              </a:buClr>
              <a:buSzPts val="1100"/>
              <a:buFont typeface="Arial"/>
              <a:buNone/>
            </a:pPr>
            <a:r>
              <a:t/>
            </a:r>
            <a:endParaRPr sz="2000">
              <a:solidFill>
                <a:schemeClr val="dk1"/>
              </a:solidFill>
              <a:highlight>
                <a:srgbClr val="FEFEFE"/>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EFEFE"/>
              </a:highlight>
              <a:latin typeface="Didact Gothic"/>
              <a:ea typeface="Didact Gothic"/>
              <a:cs typeface="Didact Gothic"/>
              <a:sym typeface="Didact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6" name="Google Shape;376;p54"/>
          <p:cNvPicPr preferRelativeResize="0"/>
          <p:nvPr/>
        </p:nvPicPr>
        <p:blipFill>
          <a:blip r:embed="rId4">
            <a:alphaModFix/>
          </a:blip>
          <a:stretch>
            <a:fillRect/>
          </a:stretch>
        </p:blipFill>
        <p:spPr>
          <a:xfrm>
            <a:off x="1329038" y="3457190"/>
            <a:ext cx="6238875" cy="885825"/>
          </a:xfrm>
          <a:prstGeom prst="rect">
            <a:avLst/>
          </a:prstGeom>
          <a:noFill/>
          <a:ln>
            <a:noFill/>
          </a:ln>
        </p:spPr>
      </p:pic>
      <p:pic>
        <p:nvPicPr>
          <p:cNvPr id="377" name="Google Shape;377;p54"/>
          <p:cNvPicPr preferRelativeResize="0"/>
          <p:nvPr/>
        </p:nvPicPr>
        <p:blipFill>
          <a:blip r:embed="rId5">
            <a:alphaModFix/>
          </a:blip>
          <a:stretch>
            <a:fillRect/>
          </a:stretch>
        </p:blipFill>
        <p:spPr>
          <a:xfrm>
            <a:off x="-245800" y="1895300"/>
            <a:ext cx="9492425" cy="811575"/>
          </a:xfrm>
          <a:prstGeom prst="rect">
            <a:avLst/>
          </a:prstGeom>
          <a:noFill/>
          <a:ln>
            <a:noFill/>
          </a:ln>
        </p:spPr>
      </p:pic>
      <p:sp>
        <p:nvSpPr>
          <p:cNvPr id="378" name="Google Shape;378;p54"/>
          <p:cNvSpPr txBox="1"/>
          <p:nvPr/>
        </p:nvSpPr>
        <p:spPr>
          <a:xfrm>
            <a:off x="828375" y="1456888"/>
            <a:ext cx="3000000" cy="48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2000"/>
          </a:p>
          <a:p>
            <a:pPr indent="0" lvl="0" marL="0" rtl="0" algn="l">
              <a:lnSpc>
                <a:spcPct val="115000"/>
              </a:lnSpc>
              <a:spcBef>
                <a:spcPts val="1200"/>
              </a:spcBef>
              <a:spcAft>
                <a:spcPts val="1200"/>
              </a:spcAft>
              <a:buNone/>
            </a:pPr>
            <a:r>
              <a:rPr b="1" lang="en-GB" sz="2000"/>
              <a:t>CSS</a:t>
            </a:r>
            <a:endParaRPr b="1" sz="2000"/>
          </a:p>
        </p:txBody>
      </p:sp>
      <p:sp>
        <p:nvSpPr>
          <p:cNvPr id="379" name="Google Shape;379;p54"/>
          <p:cNvSpPr txBox="1"/>
          <p:nvPr/>
        </p:nvSpPr>
        <p:spPr>
          <a:xfrm>
            <a:off x="802250" y="2783063"/>
            <a:ext cx="3000000" cy="7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2000">
                <a:solidFill>
                  <a:schemeClr val="dk1"/>
                </a:solidFill>
              </a:rPr>
              <a:t>HTML</a:t>
            </a:r>
            <a:endParaRPr sz="2000"/>
          </a:p>
        </p:txBody>
      </p:sp>
      <p:sp>
        <p:nvSpPr>
          <p:cNvPr id="380" name="Google Shape;380;p54"/>
          <p:cNvSpPr txBox="1"/>
          <p:nvPr/>
        </p:nvSpPr>
        <p:spPr>
          <a:xfrm>
            <a:off x="643800" y="250300"/>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ELEMENTOS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84" name="Shape 384"/>
        <p:cNvGrpSpPr/>
        <p:nvPr/>
      </p:nvGrpSpPr>
      <p:grpSpPr>
        <a:xfrm>
          <a:off x="0" y="0"/>
          <a:ext cx="0" cy="0"/>
          <a:chOff x="0" y="0"/>
          <a:chExt cx="0" cy="0"/>
        </a:xfrm>
      </p:grpSpPr>
      <p:pic>
        <p:nvPicPr>
          <p:cNvPr id="385" name="Google Shape;385;p55"/>
          <p:cNvPicPr preferRelativeResize="0"/>
          <p:nvPr/>
        </p:nvPicPr>
        <p:blipFill rotWithShape="1">
          <a:blip r:embed="rId3">
            <a:alphaModFix/>
          </a:blip>
          <a:srcRect b="0" l="0" r="0" t="0"/>
          <a:stretch/>
        </p:blipFill>
        <p:spPr>
          <a:xfrm>
            <a:off x="3842413" y="1012238"/>
            <a:ext cx="1186525" cy="1186525"/>
          </a:xfrm>
          <a:prstGeom prst="rect">
            <a:avLst/>
          </a:prstGeom>
          <a:noFill/>
          <a:ln>
            <a:noFill/>
          </a:ln>
        </p:spPr>
      </p:pic>
      <p:pic>
        <p:nvPicPr>
          <p:cNvPr id="386" name="Google Shape;386;p5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87" name="Google Shape;387;p55"/>
          <p:cNvSpPr txBox="1"/>
          <p:nvPr/>
        </p:nvSpPr>
        <p:spPr>
          <a:xfrm>
            <a:off x="643800" y="2406013"/>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¡NUNCA USES SÓLO MODIFICADORES!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CSS </a:t>
            </a:r>
            <a:endParaRPr i="1" sz="3600">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MEDIDAS, COLORES, FUENTES</a:t>
            </a:r>
            <a:endParaRPr i="1" sz="3600">
              <a:solidFill>
                <a:srgbClr val="121212"/>
              </a:solidFill>
              <a:latin typeface="Anton"/>
              <a:ea typeface="Anton"/>
              <a:cs typeface="Anton"/>
              <a:sym typeface="Anton"/>
            </a:endParaRPr>
          </a:p>
          <a:p>
            <a:pPr indent="-457200" lvl="0" marL="457200" marR="0" rtl="0" algn="ctr">
              <a:lnSpc>
                <a:spcPct val="100000"/>
              </a:lnSpc>
              <a:spcBef>
                <a:spcPts val="0"/>
              </a:spcBef>
              <a:spcAft>
                <a:spcPts val="0"/>
              </a:spcAft>
              <a:buClr>
                <a:srgbClr val="121212"/>
              </a:buClr>
              <a:buSzPts val="3600"/>
              <a:buFont typeface="Anton"/>
              <a:buChar char="+"/>
            </a:pPr>
            <a:r>
              <a:rPr i="1" lang="en-GB" sz="3600">
                <a:solidFill>
                  <a:srgbClr val="121212"/>
                </a:solidFill>
                <a:latin typeface="Anton"/>
                <a:ea typeface="Anton"/>
                <a:cs typeface="Anton"/>
                <a:sym typeface="Anton"/>
              </a:rPr>
              <a:t>BEM</a:t>
            </a:r>
            <a:endParaRPr i="1" sz="3600">
              <a:solidFill>
                <a:srgbClr val="121212"/>
              </a:solidFill>
              <a:latin typeface="Anton"/>
              <a:ea typeface="Anton"/>
              <a:cs typeface="Anton"/>
              <a:sym typeface="Anton"/>
            </a:endParaRPr>
          </a:p>
        </p:txBody>
      </p:sp>
      <p:sp>
        <p:nvSpPr>
          <p:cNvPr id="119" name="Google Shape;119;p29"/>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4</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20" name="Google Shape;120;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3" name="Google Shape;393;p56"/>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t/>
            </a:r>
            <a:endParaRPr sz="2000">
              <a:solidFill>
                <a:schemeClr val="dk1"/>
              </a:solidFill>
              <a:highlight>
                <a:srgbClr val="FEFEFE"/>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0"/>
              </a:spcAft>
              <a:buClr>
                <a:schemeClr val="dk1"/>
              </a:buClr>
              <a:buSzPts val="1100"/>
              <a:buFont typeface="Arial"/>
              <a:buNone/>
            </a:pPr>
            <a:r>
              <a:t/>
            </a:r>
            <a:endParaRPr sz="2000">
              <a:solidFill>
                <a:schemeClr val="dk1"/>
              </a:solidFill>
              <a:highlight>
                <a:srgbClr val="FEFEFE"/>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EFEFE"/>
              </a:highlight>
              <a:latin typeface="Didact Gothic"/>
              <a:ea typeface="Didact Gothic"/>
              <a:cs typeface="Didact Gothic"/>
              <a:sym typeface="Didact Gothic"/>
            </a:endParaRPr>
          </a:p>
        </p:txBody>
      </p:sp>
      <p:sp>
        <p:nvSpPr>
          <p:cNvPr id="394" name="Google Shape;394;p56"/>
          <p:cNvSpPr txBox="1"/>
          <p:nvPr/>
        </p:nvSpPr>
        <p:spPr>
          <a:xfrm>
            <a:off x="689550" y="317800"/>
            <a:ext cx="7764900" cy="425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Las clases </a:t>
            </a:r>
            <a:r>
              <a:rPr i="1" lang="en-GB" sz="1800">
                <a:solidFill>
                  <a:schemeClr val="dk1"/>
                </a:solidFill>
                <a:latin typeface="Helvetica Neue Light"/>
                <a:ea typeface="Helvetica Neue Light"/>
                <a:cs typeface="Helvetica Neue Light"/>
                <a:sym typeface="Helvetica Neue Light"/>
              </a:rPr>
              <a:t>modificador</a:t>
            </a:r>
            <a:r>
              <a:rPr lang="en-GB" sz="1800">
                <a:solidFill>
                  <a:schemeClr val="dk1"/>
                </a:solidFill>
                <a:latin typeface="Helvetica Neue Light"/>
                <a:ea typeface="Helvetica Neue Light"/>
                <a:cs typeface="Helvetica Neue Light"/>
                <a:sym typeface="Helvetica Neue Light"/>
              </a:rPr>
              <a:t> siempre deben acompañar a una clase </a:t>
            </a:r>
            <a:r>
              <a:rPr i="1" lang="en-GB" sz="1800">
                <a:solidFill>
                  <a:schemeClr val="dk1"/>
                </a:solidFill>
                <a:latin typeface="Helvetica Neue Light"/>
                <a:ea typeface="Helvetica Neue Light"/>
                <a:cs typeface="Helvetica Neue Light"/>
                <a:sym typeface="Helvetica Neue Light"/>
              </a:rPr>
              <a:t>bloque</a:t>
            </a:r>
            <a:r>
              <a:rPr lang="en-GB" sz="1800">
                <a:solidFill>
                  <a:schemeClr val="dk1"/>
                </a:solidFill>
                <a:latin typeface="Helvetica Neue Light"/>
                <a:ea typeface="Helvetica Neue Light"/>
                <a:cs typeface="Helvetica Neue Light"/>
                <a:sym typeface="Helvetica Neue Light"/>
              </a:rPr>
              <a:t> o una clase </a:t>
            </a:r>
            <a:r>
              <a:rPr i="1" lang="en-GB" sz="1800">
                <a:solidFill>
                  <a:schemeClr val="dk1"/>
                </a:solidFill>
                <a:latin typeface="Helvetica Neue Light"/>
                <a:ea typeface="Helvetica Neue Light"/>
                <a:cs typeface="Helvetica Neue Light"/>
                <a:sym typeface="Helvetica Neue Light"/>
              </a:rPr>
              <a:t>elemento</a:t>
            </a:r>
            <a:r>
              <a:rPr lang="en-GB" sz="1800">
                <a:solidFill>
                  <a:schemeClr val="dk1"/>
                </a:solidFill>
                <a:latin typeface="Helvetica Neue Light"/>
                <a:ea typeface="Helvetica Neue Light"/>
                <a:cs typeface="Helvetica Neue Light"/>
                <a:sym typeface="Helvetica Neue Light"/>
              </a:rPr>
              <a:t>, no tiene sentido que aparezcan solas.</a:t>
            </a:r>
            <a:br>
              <a:rPr lang="en-GB" sz="1600">
                <a:solidFill>
                  <a:schemeClr val="dk1"/>
                </a:solidFill>
                <a:latin typeface="Didact Gothic"/>
                <a:ea typeface="Didact Gothic"/>
                <a:cs typeface="Didact Gothic"/>
                <a:sym typeface="Didact Gothic"/>
              </a:rPr>
            </a:br>
            <a:endParaRPr sz="1600">
              <a:solidFill>
                <a:schemeClr val="dk1"/>
              </a:solidFill>
              <a:latin typeface="Didact Gothic"/>
              <a:ea typeface="Didact Gothic"/>
              <a:cs typeface="Didact Gothic"/>
              <a:sym typeface="Didact Gothic"/>
            </a:endParaRPr>
          </a:p>
          <a:p>
            <a:pPr indent="0" lvl="0" marL="0" rtl="0" algn="ctr">
              <a:lnSpc>
                <a:spcPct val="115000"/>
              </a:lnSpc>
              <a:spcBef>
                <a:spcPts val="120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Esto está mal </a:t>
            </a:r>
            <a:r>
              <a:rPr b="1" lang="en-GB" sz="1600">
                <a:solidFill>
                  <a:schemeClr val="dk1"/>
                </a:solidFill>
                <a:latin typeface="Didact Gothic"/>
                <a:ea typeface="Didact Gothic"/>
                <a:cs typeface="Didact Gothic"/>
                <a:sym typeface="Didact Gothic"/>
              </a:rPr>
              <a:t>👎</a:t>
            </a:r>
            <a:endParaRPr b="1" sz="1600">
              <a:solidFill>
                <a:schemeClr val="dk1"/>
              </a:solidFill>
              <a:latin typeface="Didact Gothic"/>
              <a:ea typeface="Didact Gothic"/>
              <a:cs typeface="Didact Gothic"/>
              <a:sym typeface="Didact Gothic"/>
            </a:endParaRPr>
          </a:p>
          <a:p>
            <a:pPr indent="-478800" lvl="0" marL="1828800" rtl="0" algn="ctr">
              <a:lnSpc>
                <a:spcPct val="115000"/>
              </a:lnSpc>
              <a:spcBef>
                <a:spcPts val="120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&lt;button class=”button–primary”&gt;&lt;/button&gt;</a:t>
            </a:r>
            <a:endParaRPr sz="1300">
              <a:solidFill>
                <a:schemeClr val="dk1"/>
              </a:solidFill>
              <a:latin typeface="Courier New"/>
              <a:ea typeface="Courier New"/>
              <a:cs typeface="Courier New"/>
              <a:sym typeface="Courier New"/>
            </a:endParaRPr>
          </a:p>
          <a:p>
            <a:pPr indent="-478800" lvl="0" marL="1828800" rtl="0" algn="ctr">
              <a:lnSpc>
                <a:spcPct val="115000"/>
              </a:lnSpc>
              <a:spcBef>
                <a:spcPts val="120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&lt;button class=”menu__button–primary”&gt;&lt;/button&gt;</a:t>
            </a:r>
            <a:br>
              <a:rPr lang="en-GB" sz="1700">
                <a:solidFill>
                  <a:schemeClr val="dk1"/>
                </a:solidFill>
                <a:latin typeface="Didact Gothic"/>
                <a:ea typeface="Didact Gothic"/>
                <a:cs typeface="Didact Gothic"/>
                <a:sym typeface="Didact Gothic"/>
              </a:rPr>
            </a:br>
            <a:endParaRPr sz="1700">
              <a:solidFill>
                <a:schemeClr val="dk1"/>
              </a:solidFill>
              <a:latin typeface="Didact Gothic"/>
              <a:ea typeface="Didact Gothic"/>
              <a:cs typeface="Didact Gothic"/>
              <a:sym typeface="Didact Gothic"/>
            </a:endParaRPr>
          </a:p>
          <a:p>
            <a:pPr indent="0" lvl="0" marL="0" rtl="0" algn="ctr">
              <a:lnSpc>
                <a:spcPct val="115000"/>
              </a:lnSpc>
              <a:spcBef>
                <a:spcPts val="120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Esto está bien</a:t>
            </a:r>
            <a:r>
              <a:rPr b="1" lang="en-GB" sz="1600">
                <a:solidFill>
                  <a:schemeClr val="dk1"/>
                </a:solidFill>
                <a:latin typeface="Didact Gothic"/>
                <a:ea typeface="Didact Gothic"/>
                <a:cs typeface="Didact Gothic"/>
                <a:sym typeface="Didact Gothic"/>
              </a:rPr>
              <a:t> 👍</a:t>
            </a:r>
            <a:endParaRPr b="1" sz="1600">
              <a:solidFill>
                <a:schemeClr val="dk1"/>
              </a:solidFill>
              <a:latin typeface="Didact Gothic"/>
              <a:ea typeface="Didact Gothic"/>
              <a:cs typeface="Didact Gothic"/>
              <a:sym typeface="Didact Gothic"/>
            </a:endParaRPr>
          </a:p>
          <a:p>
            <a:pPr indent="0" lvl="0" marL="1371600" rtl="0" algn="ctr">
              <a:lnSpc>
                <a:spcPct val="115000"/>
              </a:lnSpc>
              <a:spcBef>
                <a:spcPts val="120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&lt;button class=”button button–primary”&gt;&lt;/button&gt;</a:t>
            </a:r>
            <a:endParaRPr sz="1300">
              <a:solidFill>
                <a:schemeClr val="dk1"/>
              </a:solidFill>
              <a:latin typeface="Courier New"/>
              <a:ea typeface="Courier New"/>
              <a:cs typeface="Courier New"/>
              <a:sym typeface="Courier New"/>
            </a:endParaRPr>
          </a:p>
          <a:p>
            <a:pPr indent="0" lvl="0" marL="1371600" rtl="0" algn="ctr">
              <a:lnSpc>
                <a:spcPct val="115000"/>
              </a:lnSpc>
              <a:spcBef>
                <a:spcPts val="120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&lt;button class=”menu__button menu__button–primary”&gt;&lt;/button&gt;</a:t>
            </a:r>
            <a:endParaRPr b="1" sz="13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t/>
            </a:r>
            <a:endParaRPr sz="1600">
              <a:solidFill>
                <a:schemeClr val="dk1"/>
              </a:solidFill>
              <a:latin typeface="Didact Gothic"/>
              <a:ea typeface="Didact Gothic"/>
              <a:cs typeface="Didact Gothic"/>
              <a:sym typeface="Didact Gothic"/>
            </a:endParaRPr>
          </a:p>
          <a:p>
            <a:pPr indent="0" lvl="0" marL="0" rtl="0" algn="ctr">
              <a:lnSpc>
                <a:spcPct val="115000"/>
              </a:lnSpc>
              <a:spcBef>
                <a:spcPts val="2000"/>
              </a:spcBef>
              <a:spcAft>
                <a:spcPts val="0"/>
              </a:spcAft>
              <a:buNone/>
            </a:pPr>
            <a:r>
              <a:t/>
            </a:r>
            <a:endParaRPr sz="16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0" name="Google Shape;400;p57"/>
          <p:cNvPicPr preferRelativeResize="0"/>
          <p:nvPr/>
        </p:nvPicPr>
        <p:blipFill>
          <a:blip r:embed="rId4">
            <a:alphaModFix/>
          </a:blip>
          <a:stretch>
            <a:fillRect/>
          </a:stretch>
        </p:blipFill>
        <p:spPr>
          <a:xfrm>
            <a:off x="1571925" y="3615490"/>
            <a:ext cx="6238875" cy="885825"/>
          </a:xfrm>
          <a:prstGeom prst="rect">
            <a:avLst/>
          </a:prstGeom>
          <a:noFill/>
          <a:ln>
            <a:noFill/>
          </a:ln>
        </p:spPr>
      </p:pic>
      <p:pic>
        <p:nvPicPr>
          <p:cNvPr id="401" name="Google Shape;401;p57"/>
          <p:cNvPicPr preferRelativeResize="0"/>
          <p:nvPr/>
        </p:nvPicPr>
        <p:blipFill>
          <a:blip r:embed="rId5">
            <a:alphaModFix/>
          </a:blip>
          <a:stretch>
            <a:fillRect/>
          </a:stretch>
        </p:blipFill>
        <p:spPr>
          <a:xfrm>
            <a:off x="0" y="1821879"/>
            <a:ext cx="8705201" cy="1448652"/>
          </a:xfrm>
          <a:prstGeom prst="rect">
            <a:avLst/>
          </a:prstGeom>
          <a:noFill/>
          <a:ln>
            <a:noFill/>
          </a:ln>
        </p:spPr>
      </p:pic>
      <p:sp>
        <p:nvSpPr>
          <p:cNvPr id="402" name="Google Shape;402;p57"/>
          <p:cNvSpPr txBox="1"/>
          <p:nvPr/>
        </p:nvSpPr>
        <p:spPr>
          <a:xfrm>
            <a:off x="432375" y="3649900"/>
            <a:ext cx="3000000" cy="45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1800"/>
              </a:spcBef>
              <a:spcAft>
                <a:spcPts val="400"/>
              </a:spcAft>
              <a:buNone/>
            </a:pPr>
            <a:r>
              <a:t/>
            </a:r>
            <a:endParaRPr b="1" sz="2000">
              <a:latin typeface="Helvetica Neue"/>
              <a:ea typeface="Helvetica Neue"/>
              <a:cs typeface="Helvetica Neue"/>
              <a:sym typeface="Helvetica Neue"/>
            </a:endParaRPr>
          </a:p>
        </p:txBody>
      </p:sp>
      <p:sp>
        <p:nvSpPr>
          <p:cNvPr id="403" name="Google Shape;403;p57"/>
          <p:cNvSpPr txBox="1"/>
          <p:nvPr/>
        </p:nvSpPr>
        <p:spPr>
          <a:xfrm>
            <a:off x="772600" y="1530125"/>
            <a:ext cx="1070700" cy="59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GB" sz="2000">
                <a:solidFill>
                  <a:schemeClr val="dk1"/>
                </a:solidFill>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04" name="Google Shape;404;p57"/>
          <p:cNvSpPr txBox="1"/>
          <p:nvPr/>
        </p:nvSpPr>
        <p:spPr>
          <a:xfrm>
            <a:off x="643800" y="172650"/>
            <a:ext cx="7856400" cy="59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MODIFICADORES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0" name="Google Shape;410;p58"/>
          <p:cNvSpPr txBox="1"/>
          <p:nvPr/>
        </p:nvSpPr>
        <p:spPr>
          <a:xfrm>
            <a:off x="643800" y="82975"/>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BEM  </a:t>
            </a:r>
            <a:endParaRPr i="1" sz="3800">
              <a:solidFill>
                <a:schemeClr val="dk1"/>
              </a:solidFill>
              <a:latin typeface="Anton"/>
              <a:ea typeface="Anton"/>
              <a:cs typeface="Anton"/>
              <a:sym typeface="Anton"/>
            </a:endParaRPr>
          </a:p>
        </p:txBody>
      </p:sp>
      <p:sp>
        <p:nvSpPr>
          <p:cNvPr id="411" name="Google Shape;411;p58"/>
          <p:cNvSpPr txBox="1"/>
          <p:nvPr/>
        </p:nvSpPr>
        <p:spPr>
          <a:xfrm>
            <a:off x="947150" y="2261088"/>
            <a:ext cx="3371400" cy="2339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Añade especificidad.</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Aumenta la independencia.</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Mejora la herencia múltiple.</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Permite la reutilización.</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Entrega simplicidad.</a:t>
            </a:r>
            <a:endParaRPr sz="1600">
              <a:solidFill>
                <a:schemeClr val="dk1"/>
              </a:solidFill>
              <a:latin typeface="Helvetica Neue Light"/>
              <a:ea typeface="Helvetica Neue Light"/>
              <a:cs typeface="Helvetica Neue Light"/>
              <a:sym typeface="Helvetica Neue Light"/>
            </a:endParaRPr>
          </a:p>
        </p:txBody>
      </p:sp>
      <p:pic>
        <p:nvPicPr>
          <p:cNvPr id="412" name="Google Shape;412;p58"/>
          <p:cNvPicPr preferRelativeResize="0"/>
          <p:nvPr/>
        </p:nvPicPr>
        <p:blipFill>
          <a:blip r:embed="rId4">
            <a:alphaModFix/>
          </a:blip>
          <a:stretch>
            <a:fillRect/>
          </a:stretch>
        </p:blipFill>
        <p:spPr>
          <a:xfrm flipH="1" rot="10800000">
            <a:off x="947152" y="1467427"/>
            <a:ext cx="684175" cy="684175"/>
          </a:xfrm>
          <a:prstGeom prst="rect">
            <a:avLst/>
          </a:prstGeom>
          <a:noFill/>
          <a:ln>
            <a:noFill/>
          </a:ln>
        </p:spPr>
      </p:pic>
      <p:sp>
        <p:nvSpPr>
          <p:cNvPr id="413" name="Google Shape;413;p58"/>
          <p:cNvSpPr txBox="1"/>
          <p:nvPr/>
        </p:nvSpPr>
        <p:spPr>
          <a:xfrm>
            <a:off x="1714250" y="1307688"/>
            <a:ext cx="2113200" cy="10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None/>
            </a:pPr>
            <a:r>
              <a:rPr i="1" lang="en-GB" sz="3000">
                <a:solidFill>
                  <a:schemeClr val="dk1"/>
                </a:solidFill>
                <a:latin typeface="Anton"/>
                <a:ea typeface="Anton"/>
                <a:cs typeface="Anton"/>
                <a:sym typeface="Anton"/>
              </a:rPr>
              <a:t>Ventajas </a:t>
            </a:r>
            <a:endParaRPr i="1" sz="3000">
              <a:solidFill>
                <a:schemeClr val="dk1"/>
              </a:solidFill>
              <a:latin typeface="Anton"/>
              <a:ea typeface="Anton"/>
              <a:cs typeface="Anton"/>
              <a:sym typeface="Anton"/>
            </a:endParaRPr>
          </a:p>
        </p:txBody>
      </p:sp>
      <p:sp>
        <p:nvSpPr>
          <p:cNvPr id="414" name="Google Shape;414;p58"/>
          <p:cNvSpPr txBox="1"/>
          <p:nvPr/>
        </p:nvSpPr>
        <p:spPr>
          <a:xfrm>
            <a:off x="4446751" y="2268663"/>
            <a:ext cx="4383000" cy="1757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Las convenciones pueden ser muy largas.</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A algunas personas les puede tomar tiempo aprender la metodología.</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rgbClr val="3DFFBC"/>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El sistema de organización puede ser difícil de implementar en proyectos pequeños.</a:t>
            </a:r>
            <a:endParaRPr sz="1600">
              <a:solidFill>
                <a:schemeClr val="dk1"/>
              </a:solidFill>
              <a:latin typeface="Helvetica Neue Light"/>
              <a:ea typeface="Helvetica Neue Light"/>
              <a:cs typeface="Helvetica Neue Light"/>
              <a:sym typeface="Helvetica Neue Light"/>
            </a:endParaRPr>
          </a:p>
          <a:p>
            <a:pPr indent="0" lvl="0" marL="457200" rtl="0" algn="l">
              <a:lnSpc>
                <a:spcPct val="150000"/>
              </a:lnSpc>
              <a:spcBef>
                <a:spcPts val="1200"/>
              </a:spcBef>
              <a:spcAft>
                <a:spcPts val="1200"/>
              </a:spcAft>
              <a:buNone/>
            </a:pPr>
            <a:r>
              <a:t/>
            </a:r>
            <a:endParaRPr sz="1600">
              <a:solidFill>
                <a:schemeClr val="dk1"/>
              </a:solidFill>
              <a:latin typeface="Didact Gothic"/>
              <a:ea typeface="Didact Gothic"/>
              <a:cs typeface="Didact Gothic"/>
              <a:sym typeface="Didact Gothic"/>
            </a:endParaRPr>
          </a:p>
        </p:txBody>
      </p:sp>
      <p:sp>
        <p:nvSpPr>
          <p:cNvPr id="415" name="Google Shape;415;p58"/>
          <p:cNvSpPr txBox="1"/>
          <p:nvPr/>
        </p:nvSpPr>
        <p:spPr>
          <a:xfrm>
            <a:off x="5553675" y="1274163"/>
            <a:ext cx="2683800" cy="10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None/>
            </a:pPr>
            <a:r>
              <a:rPr i="1" lang="en-GB" sz="3000">
                <a:solidFill>
                  <a:schemeClr val="dk1"/>
                </a:solidFill>
                <a:latin typeface="Anton"/>
                <a:ea typeface="Anton"/>
                <a:cs typeface="Anton"/>
                <a:sym typeface="Anton"/>
              </a:rPr>
              <a:t>Desventajas </a:t>
            </a:r>
            <a:endParaRPr i="1" sz="3000">
              <a:solidFill>
                <a:schemeClr val="dk1"/>
              </a:solidFill>
              <a:latin typeface="Anton"/>
              <a:ea typeface="Anton"/>
              <a:cs typeface="Anton"/>
              <a:sym typeface="Anton"/>
            </a:endParaRPr>
          </a:p>
        </p:txBody>
      </p:sp>
      <p:pic>
        <p:nvPicPr>
          <p:cNvPr id="416" name="Google Shape;416;p58"/>
          <p:cNvPicPr preferRelativeResize="0"/>
          <p:nvPr/>
        </p:nvPicPr>
        <p:blipFill>
          <a:blip r:embed="rId4">
            <a:alphaModFix/>
          </a:blip>
          <a:stretch>
            <a:fillRect/>
          </a:stretch>
        </p:blipFill>
        <p:spPr>
          <a:xfrm flipH="1">
            <a:off x="4869502" y="1500952"/>
            <a:ext cx="684175" cy="684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2" name="Google Shape;422;p59"/>
          <p:cNvSpPr txBox="1"/>
          <p:nvPr/>
        </p:nvSpPr>
        <p:spPr>
          <a:xfrm>
            <a:off x="643800" y="85500"/>
            <a:ext cx="78564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BEM: ¿PARA QUÉ LO USARÍAS? </a:t>
            </a:r>
            <a:endParaRPr i="1" sz="3800">
              <a:solidFill>
                <a:schemeClr val="dk1"/>
              </a:solidFill>
              <a:latin typeface="Anton"/>
              <a:ea typeface="Anton"/>
              <a:cs typeface="Anton"/>
              <a:sym typeface="Anton"/>
            </a:endParaRPr>
          </a:p>
        </p:txBody>
      </p:sp>
      <p:sp>
        <p:nvSpPr>
          <p:cNvPr id="423" name="Google Shape;423;p59"/>
          <p:cNvSpPr txBox="1"/>
          <p:nvPr/>
        </p:nvSpPr>
        <p:spPr>
          <a:xfrm>
            <a:off x="1118750" y="1500775"/>
            <a:ext cx="6726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Para simplificar nuestro CSS y conseguir un estilo consistente, por lo que nuestro código será mucho más legible y fácil de mantener.</a:t>
            </a:r>
            <a:endParaRPr sz="1800">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Si estamos usando Bootstrap y queremos modificar ciertas clases.</a:t>
            </a:r>
            <a:endParaRPr sz="1800">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Cuando trabajamos en equipo y cada miembro tiene una manera distinta de escribir CSS.</a:t>
            </a:r>
            <a:endParaRPr sz="1800">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6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PROPIEDADES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nvSpPr>
        <p:spPr>
          <a:xfrm>
            <a:off x="1453050" y="-130444"/>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RESETEO CSS</a:t>
            </a:r>
            <a:endParaRPr i="1" sz="4000">
              <a:latin typeface="Anton"/>
              <a:ea typeface="Anton"/>
              <a:cs typeface="Anton"/>
              <a:sym typeface="Anton"/>
            </a:endParaRPr>
          </a:p>
        </p:txBody>
      </p:sp>
      <p:sp>
        <p:nvSpPr>
          <p:cNvPr id="434" name="Google Shape;434;p61"/>
          <p:cNvSpPr txBox="1"/>
          <p:nvPr/>
        </p:nvSpPr>
        <p:spPr>
          <a:xfrm>
            <a:off x="552450" y="1062350"/>
            <a:ext cx="8039100" cy="31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900">
                <a:latin typeface="Helvetica Neue Light"/>
                <a:ea typeface="Helvetica Neue Light"/>
                <a:cs typeface="Helvetica Neue Light"/>
                <a:sym typeface="Helvetica Neue Light"/>
              </a:rPr>
              <a:t>Los reset CSS contienen en su código fuente definiciones para propiedades problemáticas, que los diseñadores necesitan unificar desde un principio.</a:t>
            </a:r>
            <a:endParaRPr sz="19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900">
                <a:latin typeface="Helvetica Neue Light"/>
                <a:ea typeface="Helvetica Neue Light"/>
                <a:cs typeface="Helvetica Neue Light"/>
                <a:sym typeface="Helvetica Neue Light"/>
              </a:rPr>
              <a:t>Por ejemplo, la mayoría de navegadores establece un margen por defecto entre el contenido de la página web y su propia ventana, cuyo valor varía de un navegador a otro.</a:t>
            </a:r>
            <a:endParaRPr sz="19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900">
                <a:latin typeface="Helvetica Neue Light"/>
                <a:ea typeface="Helvetica Neue Light"/>
                <a:cs typeface="Helvetica Neue Light"/>
                <a:sym typeface="Helvetica Neue Light"/>
              </a:rPr>
              <a:t>Para subsanar esa diferencia, los diseñadores y las diseñadoras de sitios webs suelen declarar la siguiente línea al comienzo de sus hojas de estilo:</a:t>
            </a:r>
            <a:endParaRPr sz="1900">
              <a:latin typeface="Helvetica Neue Light"/>
              <a:ea typeface="Helvetica Neue Light"/>
              <a:cs typeface="Helvetica Neue Light"/>
              <a:sym typeface="Helvetica Neue Light"/>
            </a:endParaRPr>
          </a:p>
        </p:txBody>
      </p:sp>
      <p:sp>
        <p:nvSpPr>
          <p:cNvPr id="435" name="Google Shape;435;p61"/>
          <p:cNvSpPr txBox="1"/>
          <p:nvPr/>
        </p:nvSpPr>
        <p:spPr>
          <a:xfrm>
            <a:off x="3304500" y="3430050"/>
            <a:ext cx="2535000" cy="1577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margin: 0</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padding: 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nvSpPr>
        <p:spPr>
          <a:xfrm>
            <a:off x="1453050" y="2381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RESETEO CSS</a:t>
            </a:r>
            <a:endParaRPr i="1" sz="4000">
              <a:latin typeface="Anton"/>
              <a:ea typeface="Anton"/>
              <a:cs typeface="Anton"/>
              <a:sym typeface="Anton"/>
            </a:endParaRPr>
          </a:p>
        </p:txBody>
      </p:sp>
      <p:sp>
        <p:nvSpPr>
          <p:cNvPr id="441" name="Google Shape;441;p62"/>
          <p:cNvSpPr txBox="1"/>
          <p:nvPr/>
        </p:nvSpPr>
        <p:spPr>
          <a:xfrm>
            <a:off x="1001250" y="1676300"/>
            <a:ext cx="7141500" cy="25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latin typeface="Helvetica Neue Light"/>
                <a:ea typeface="Helvetica Neue Light"/>
                <a:cs typeface="Helvetica Neue Light"/>
                <a:sym typeface="Helvetica Neue Light"/>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sz="17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700">
              <a:highlight>
                <a:srgbClr val="FFFF00"/>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b="1" lang="en-GB" sz="1500">
                <a:highlight>
                  <a:srgbClr val="E0FF00"/>
                </a:highlight>
                <a:latin typeface="Helvetica Neue"/>
                <a:ea typeface="Helvetica Neue"/>
                <a:cs typeface="Helvetica Neue"/>
                <a:sym typeface="Helvetica Neue"/>
              </a:rPr>
              <a:t>Atención: </a:t>
            </a:r>
            <a:r>
              <a:rPr lang="en-GB" sz="1500">
                <a:highlight>
                  <a:srgbClr val="E0FF00"/>
                </a:highlight>
                <a:latin typeface="Helvetica Neue Light"/>
                <a:ea typeface="Helvetica Neue Light"/>
                <a:cs typeface="Helvetica Neue Light"/>
                <a:sym typeface="Helvetica Neue Light"/>
              </a:rPr>
              <a:t>los reset CSS pueden contener esa y otras muchas líneas de código que, en su conjunto, servirán al diseñador/a web para unificar su visualización entre navegadores.</a:t>
            </a:r>
            <a:endParaRPr sz="1300">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6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ESTILO PARA LISTA</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p:nvPr/>
        </p:nvSpPr>
        <p:spPr>
          <a:xfrm>
            <a:off x="726047" y="3726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3" name="Google Shape;453;p64"/>
          <p:cNvSpPr txBox="1"/>
          <p:nvPr/>
        </p:nvSpPr>
        <p:spPr>
          <a:xfrm>
            <a:off x="1092975" y="250556"/>
            <a:ext cx="6237900" cy="11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LIST-STYLE-TYPE</a:t>
            </a:r>
            <a:endParaRPr i="1" sz="4000">
              <a:latin typeface="Anton"/>
              <a:ea typeface="Anton"/>
              <a:cs typeface="Anton"/>
              <a:sym typeface="Anton"/>
            </a:endParaRPr>
          </a:p>
        </p:txBody>
      </p:sp>
      <p:sp>
        <p:nvSpPr>
          <p:cNvPr id="454" name="Google Shape;454;p6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ol</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list-style-type</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none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ul</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list-style-type</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none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455" name="Google Shape;455;p6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Didact Gothic"/>
                <a:ea typeface="Didact Gothic"/>
                <a:cs typeface="Didact Gothic"/>
                <a:sym typeface="Didact Gothic"/>
              </a:rPr>
              <a:t>CSS</a:t>
            </a:r>
            <a:endParaRPr b="1" sz="2000">
              <a:latin typeface="Didact Gothic"/>
              <a:ea typeface="Didact Gothic"/>
              <a:cs typeface="Didact Gothic"/>
              <a:sym typeface="Didact Gothic"/>
            </a:endParaRPr>
          </a:p>
        </p:txBody>
      </p:sp>
      <p:sp>
        <p:nvSpPr>
          <p:cNvPr id="456" name="Google Shape;456;p64"/>
          <p:cNvSpPr txBox="1"/>
          <p:nvPr/>
        </p:nvSpPr>
        <p:spPr>
          <a:xfrm>
            <a:off x="1101907" y="4309500"/>
            <a:ext cx="7683600" cy="330600"/>
          </a:xfrm>
          <a:prstGeom prst="rect">
            <a:avLst/>
          </a:prstGeom>
          <a:solidFill>
            <a:srgbClr val="EEFF4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Didact Gothic"/>
                <a:ea typeface="Didact Gothic"/>
                <a:cs typeface="Didact Gothic"/>
                <a:sym typeface="Didact Gothic"/>
              </a:rPr>
              <a:t>Valores posibles:  (</a:t>
            </a:r>
            <a:r>
              <a:rPr b="1" lang="en-GB" sz="1200" u="sng">
                <a:solidFill>
                  <a:schemeClr val="hlink"/>
                </a:solidFill>
                <a:latin typeface="Didact Gothic"/>
                <a:ea typeface="Didact Gothic"/>
                <a:cs typeface="Didact Gothic"/>
                <a:sym typeface="Didact Gothic"/>
                <a:hlinkClick r:id="rId4"/>
              </a:rPr>
              <a:t>ver aqui</a:t>
            </a:r>
            <a:r>
              <a:rPr lang="en-GB"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sp>
        <p:nvSpPr>
          <p:cNvPr id="457" name="Google Shape;457;p64"/>
          <p:cNvSpPr txBox="1"/>
          <p:nvPr/>
        </p:nvSpPr>
        <p:spPr>
          <a:xfrm>
            <a:off x="5371800" y="1892700"/>
            <a:ext cx="30000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solidFill>
                  <a:schemeClr val="dk1"/>
                </a:solidFill>
                <a:latin typeface="Helvetica Neue Light"/>
                <a:ea typeface="Helvetica Neue Light"/>
                <a:cs typeface="Helvetica Neue Light"/>
                <a:sym typeface="Helvetica Neue Light"/>
              </a:rPr>
              <a:t>Aplicando esta propiedad y este valor, vamos a poder eliminar las bullets y los </a:t>
            </a:r>
            <a:r>
              <a:rPr lang="en-GB" sz="1900">
                <a:solidFill>
                  <a:schemeClr val="dk1"/>
                </a:solidFill>
                <a:latin typeface="Helvetica Neue Light"/>
                <a:ea typeface="Helvetica Neue Light"/>
                <a:cs typeface="Helvetica Neue Light"/>
                <a:sym typeface="Helvetica Neue Light"/>
              </a:rPr>
              <a:t>números</a:t>
            </a:r>
            <a:r>
              <a:rPr lang="en-GB" sz="1900">
                <a:solidFill>
                  <a:schemeClr val="dk1"/>
                </a:solidFill>
                <a:latin typeface="Helvetica Neue Light"/>
                <a:ea typeface="Helvetica Neue Light"/>
                <a:cs typeface="Helvetica Neue Light"/>
                <a:sym typeface="Helvetica Neue Light"/>
              </a:rPr>
              <a:t>.</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6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el uso de medidas, fondos y fuentes en CSS.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Conocer la metodología BEM.</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los atributos al Proyecto Final.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6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ESTILOS PARA TEXTO </a:t>
            </a:r>
            <a:endParaRPr i="1" sz="3600">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3" name="Google Shape;473;p67"/>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FONT-STYLE</a:t>
            </a:r>
            <a:endParaRPr i="1" sz="4000">
              <a:latin typeface="Anton"/>
              <a:ea typeface="Anton"/>
              <a:cs typeface="Anton"/>
              <a:sym typeface="Anton"/>
            </a:endParaRPr>
          </a:p>
        </p:txBody>
      </p:sp>
      <p:sp>
        <p:nvSpPr>
          <p:cNvPr id="474" name="Google Shape;474;p6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.normal</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font-style</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normal</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.italica</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font-style</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italic</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75" name="Google Shape;475;p67"/>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pic>
        <p:nvPicPr>
          <p:cNvPr id="476" name="Google Shape;476;p67"/>
          <p:cNvPicPr preferRelativeResize="0"/>
          <p:nvPr/>
        </p:nvPicPr>
        <p:blipFill>
          <a:blip r:embed="rId4">
            <a:alphaModFix/>
          </a:blip>
          <a:stretch>
            <a:fillRect/>
          </a:stretch>
        </p:blipFill>
        <p:spPr>
          <a:xfrm>
            <a:off x="5661912" y="2365675"/>
            <a:ext cx="2457450" cy="1371600"/>
          </a:xfrm>
          <a:prstGeom prst="rect">
            <a:avLst/>
          </a:prstGeom>
          <a:noFill/>
          <a:ln>
            <a:noFill/>
          </a:ln>
        </p:spPr>
      </p:pic>
      <p:sp>
        <p:nvSpPr>
          <p:cNvPr id="477" name="Google Shape;477;p67"/>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normal | italic </a:t>
            </a:r>
            <a:endParaRPr sz="1200">
              <a:latin typeface="Helvetica Neue Light"/>
              <a:ea typeface="Helvetica Neue Light"/>
              <a:cs typeface="Helvetica Neue Light"/>
              <a:sym typeface="Helvetica Neue Light"/>
            </a:endParaRPr>
          </a:p>
        </p:txBody>
      </p:sp>
      <p:sp>
        <p:nvSpPr>
          <p:cNvPr id="478" name="Google Shape;478;p67"/>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4" name="Google Shape;484;p68"/>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FONT-WEIGHT</a:t>
            </a:r>
            <a:endParaRPr i="1" sz="4000">
              <a:latin typeface="Anton"/>
              <a:ea typeface="Anton"/>
              <a:cs typeface="Anton"/>
              <a:sym typeface="Anton"/>
            </a:endParaRPr>
          </a:p>
        </p:txBody>
      </p:sp>
      <p:sp>
        <p:nvSpPr>
          <p:cNvPr id="485" name="Google Shape;485;p6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.negrita</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font-weight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bold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.normal</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font-weight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normal</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86" name="Google Shape;486;p6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87" name="Google Shape;487;p68"/>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488" name="Google Shape;488;p68"/>
          <p:cNvPicPr preferRelativeResize="0"/>
          <p:nvPr/>
        </p:nvPicPr>
        <p:blipFill>
          <a:blip r:embed="rId4">
            <a:alphaModFix/>
          </a:blip>
          <a:stretch>
            <a:fillRect/>
          </a:stretch>
        </p:blipFill>
        <p:spPr>
          <a:xfrm>
            <a:off x="5486950" y="2327675"/>
            <a:ext cx="2762250" cy="1276350"/>
          </a:xfrm>
          <a:prstGeom prst="rect">
            <a:avLst/>
          </a:prstGeom>
          <a:noFill/>
          <a:ln>
            <a:noFill/>
          </a:ln>
        </p:spPr>
      </p:pic>
      <p:sp>
        <p:nvSpPr>
          <p:cNvPr id="489" name="Google Shape;489;p6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normal | bold (luego verán, que puede tener otros valores, en números)</a:t>
            </a:r>
            <a:endParaRPr sz="12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5" name="Google Shape;495;p69"/>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FONT-SIZE</a:t>
            </a:r>
            <a:endParaRPr i="1" sz="4000">
              <a:latin typeface="Anton"/>
              <a:ea typeface="Anton"/>
              <a:cs typeface="Anton"/>
              <a:sym typeface="Anton"/>
            </a:endParaRPr>
          </a:p>
        </p:txBody>
      </p:sp>
      <p:sp>
        <p:nvSpPr>
          <p:cNvPr id="496" name="Google Shape;496;p6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.textoGrande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font-size</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.textoRelativo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font-size</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800000"/>
              </a:solidFill>
              <a:latin typeface="Consolas"/>
              <a:ea typeface="Consolas"/>
              <a:cs typeface="Consolas"/>
              <a:sym typeface="Consolas"/>
            </a:endParaRPr>
          </a:p>
        </p:txBody>
      </p:sp>
      <p:sp>
        <p:nvSpPr>
          <p:cNvPr id="497" name="Google Shape;497;p6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98" name="Google Shape;498;p69"/>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499" name="Google Shape;499;p6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a:t>
            </a:r>
            <a:r>
              <a:rPr lang="en-GB" sz="1200">
                <a:latin typeface="Helvetica Neue Light"/>
                <a:ea typeface="Helvetica Neue Light"/>
                <a:cs typeface="Helvetica Neue Light"/>
                <a:sym typeface="Helvetica Neue Light"/>
              </a:rPr>
              <a:t>&lt;medida de longitud&gt; | &lt;porcentaje&gt; </a:t>
            </a:r>
            <a:endParaRPr sz="1200">
              <a:latin typeface="Helvetica Neue Light"/>
              <a:ea typeface="Helvetica Neue Light"/>
              <a:cs typeface="Helvetica Neue Light"/>
              <a:sym typeface="Helvetica Neue Light"/>
            </a:endParaRPr>
          </a:p>
        </p:txBody>
      </p:sp>
      <p:pic>
        <p:nvPicPr>
          <p:cNvPr id="500" name="Google Shape;500;p69"/>
          <p:cNvPicPr preferRelativeResize="0"/>
          <p:nvPr/>
        </p:nvPicPr>
        <p:blipFill>
          <a:blip r:embed="rId4">
            <a:alphaModFix/>
          </a:blip>
          <a:stretch>
            <a:fillRect/>
          </a:stretch>
        </p:blipFill>
        <p:spPr>
          <a:xfrm>
            <a:off x="5181622" y="2263912"/>
            <a:ext cx="3437277" cy="17107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6" name="Google Shape;506;p70"/>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FONT-FAMILY</a:t>
            </a:r>
            <a:endParaRPr i="1" sz="4000">
              <a:latin typeface="Anton"/>
              <a:ea typeface="Anton"/>
              <a:cs typeface="Anton"/>
              <a:sym typeface="Anton"/>
            </a:endParaRPr>
          </a:p>
        </p:txBody>
      </p:sp>
      <p:sp>
        <p:nvSpPr>
          <p:cNvPr id="507" name="Google Shape;507;p70"/>
          <p:cNvSpPr txBox="1"/>
          <p:nvPr/>
        </p:nvSpPr>
        <p:spPr>
          <a:xfrm>
            <a:off x="1092975" y="1892700"/>
            <a:ext cx="46065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.impact</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Font-family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Impact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sans-serif</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.comicSans</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font-family</a:t>
            </a:r>
            <a:r>
              <a:rPr lang="en-GB">
                <a:solidFill>
                  <a:schemeClr val="dk1"/>
                </a:solidFill>
                <a:latin typeface="Consolas"/>
                <a:ea typeface="Consolas"/>
                <a:cs typeface="Consolas"/>
                <a:sym typeface="Consolas"/>
              </a:rPr>
              <a:t>: </a:t>
            </a:r>
            <a:r>
              <a:rPr lang="en-GB">
                <a:solidFill>
                  <a:srgbClr val="A31515"/>
                </a:solidFill>
                <a:latin typeface="Consolas"/>
                <a:ea typeface="Consolas"/>
                <a:cs typeface="Consolas"/>
                <a:sym typeface="Consolas"/>
              </a:rPr>
              <a:t>"Comic Sans 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sans-serif</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p:txBody>
      </p:sp>
      <p:sp>
        <p:nvSpPr>
          <p:cNvPr id="508" name="Google Shape;508;p7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09" name="Google Shape;509;p7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10" name="Google Shape;510;p7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a:t>
            </a:r>
            <a:r>
              <a:rPr lang="en-GB" sz="1200">
                <a:latin typeface="Helvetica Neue Light"/>
                <a:ea typeface="Helvetica Neue Light"/>
                <a:cs typeface="Helvetica Neue Light"/>
                <a:sym typeface="Helvetica Neue Light"/>
              </a:rPr>
              <a:t>&lt;familia o nombre genérico&gt;</a:t>
            </a:r>
            <a:r>
              <a:rPr lang="en-GB" sz="1200">
                <a:latin typeface="Helvetica Neue Light"/>
                <a:ea typeface="Helvetica Neue Light"/>
                <a:cs typeface="Helvetica Neue Light"/>
                <a:sym typeface="Helvetica Neue Light"/>
              </a:rPr>
              <a:t> </a:t>
            </a:r>
            <a:endParaRPr sz="1200">
              <a:latin typeface="Helvetica Neue Light"/>
              <a:ea typeface="Helvetica Neue Light"/>
              <a:cs typeface="Helvetica Neue Light"/>
              <a:sym typeface="Helvetica Neue Light"/>
            </a:endParaRPr>
          </a:p>
        </p:txBody>
      </p:sp>
      <p:pic>
        <p:nvPicPr>
          <p:cNvPr id="511" name="Google Shape;511;p70"/>
          <p:cNvPicPr preferRelativeResize="0"/>
          <p:nvPr/>
        </p:nvPicPr>
        <p:blipFill>
          <a:blip r:embed="rId4">
            <a:alphaModFix/>
          </a:blip>
          <a:stretch>
            <a:fillRect/>
          </a:stretch>
        </p:blipFill>
        <p:spPr>
          <a:xfrm>
            <a:off x="5871575" y="2489513"/>
            <a:ext cx="2057400" cy="1123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FONT-FAMILY</a:t>
            </a:r>
            <a:endParaRPr i="1" sz="4000">
              <a:latin typeface="Anton"/>
              <a:ea typeface="Anton"/>
              <a:cs typeface="Anton"/>
              <a:sym typeface="Anton"/>
            </a:endParaRPr>
          </a:p>
        </p:txBody>
      </p:sp>
      <p:sp>
        <p:nvSpPr>
          <p:cNvPr id="517" name="Google Shape;517;p71"/>
          <p:cNvSpPr txBox="1"/>
          <p:nvPr/>
        </p:nvSpPr>
        <p:spPr>
          <a:xfrm>
            <a:off x="1063650" y="1532700"/>
            <a:ext cx="7016700" cy="20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Helvetica Neue Light"/>
                <a:ea typeface="Helvetica Neue Light"/>
                <a:cs typeface="Helvetica Neue Light"/>
                <a:sym typeface="Helvetica Neue Light"/>
              </a:rPr>
              <a:t>Cada sistema operativo y navegador interpretan de distinta forma las fuentes predeterminadas.</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n-GB" sz="1700">
                <a:latin typeface="Helvetica Neue"/>
                <a:ea typeface="Helvetica Neue"/>
                <a:cs typeface="Helvetica Neue"/>
                <a:sym typeface="Helvetica Neue"/>
              </a:rPr>
              <a:t>Serif:</a:t>
            </a:r>
            <a:r>
              <a:rPr lang="en-GB" sz="1700">
                <a:latin typeface="Helvetica Neue Light"/>
                <a:ea typeface="Helvetica Neue Light"/>
                <a:cs typeface="Helvetica Neue Light"/>
                <a:sym typeface="Helvetica Neue Light"/>
              </a:rPr>
              <a:t> «Times New Roman» en Windows, y «Times» en Macintosh (diferente a la de Windows)</a:t>
            </a:r>
            <a:r>
              <a:rPr lang="en-GB" sz="1700">
                <a:latin typeface="Helvetica Neue Light"/>
                <a:ea typeface="Helvetica Neue Light"/>
                <a:cs typeface="Helvetica Neue Light"/>
                <a:sym typeface="Helvetica Neue Light"/>
              </a:rPr>
              <a:t>.</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n-GB" sz="1700">
                <a:latin typeface="Helvetica Neue"/>
                <a:ea typeface="Helvetica Neue"/>
                <a:cs typeface="Helvetica Neue"/>
                <a:sym typeface="Helvetica Neue"/>
              </a:rPr>
              <a:t>Sans serif:</a:t>
            </a:r>
            <a:r>
              <a:rPr lang="en-GB" sz="1700">
                <a:latin typeface="Helvetica Neue Light"/>
                <a:ea typeface="Helvetica Neue Light"/>
                <a:cs typeface="Helvetica Neue Light"/>
                <a:sym typeface="Helvetica Neue Light"/>
              </a:rPr>
              <a:t> «Arial» en Windows, y «Helvetica» en Macintosh.</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CEFAB"/>
              </a:buClr>
              <a:buSzPts val="1700"/>
              <a:buChar char="●"/>
            </a:pPr>
            <a:r>
              <a:rPr b="1" lang="en-GB" sz="1700">
                <a:latin typeface="Helvetica Neue"/>
                <a:ea typeface="Helvetica Neue"/>
                <a:cs typeface="Helvetica Neue"/>
                <a:sym typeface="Helvetica Neue"/>
              </a:rPr>
              <a:t>Monospace:</a:t>
            </a:r>
            <a:r>
              <a:rPr lang="en-GB" sz="1700">
                <a:latin typeface="Helvetica Neue Light"/>
                <a:ea typeface="Helvetica Neue Light"/>
                <a:cs typeface="Helvetica Neue Light"/>
                <a:sym typeface="Helvetica Neue Light"/>
              </a:rPr>
              <a:t> «Courrier New» en Windows, «Courrier» en Macintosh, y por lo general «VeraSans» o «DejaVuSans» en Linux.</a:t>
            </a:r>
            <a:endParaRPr sz="1700">
              <a:latin typeface="Helvetica Neue Light"/>
              <a:ea typeface="Helvetica Neue Light"/>
              <a:cs typeface="Helvetica Neue Light"/>
              <a:sym typeface="Helvetica Neue Light"/>
            </a:endParaRPr>
          </a:p>
        </p:txBody>
      </p:sp>
      <p:sp>
        <p:nvSpPr>
          <p:cNvPr id="518" name="Google Shape;518;p71"/>
          <p:cNvSpPr txBox="1"/>
          <p:nvPr/>
        </p:nvSpPr>
        <p:spPr>
          <a:xfrm>
            <a:off x="1645950" y="4143800"/>
            <a:ext cx="5852100" cy="5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highlight>
                  <a:srgbClr val="E0FF00"/>
                </a:highlight>
                <a:latin typeface="Helvetica Neue"/>
                <a:ea typeface="Helvetica Neue"/>
                <a:cs typeface="Helvetica Neue"/>
                <a:sym typeface="Helvetica Neue"/>
              </a:rPr>
              <a:t>Nota:</a:t>
            </a:r>
            <a:r>
              <a:rPr lang="en-GB" sz="1200">
                <a:highlight>
                  <a:srgbClr val="E0FF00"/>
                </a:highlight>
                <a:latin typeface="Helvetica Neue Light"/>
                <a:ea typeface="Helvetica Neue Light"/>
                <a:cs typeface="Helvetica Neue Light"/>
                <a:sym typeface="Helvetica Neue Light"/>
              </a:rPr>
              <a:t> t</a:t>
            </a:r>
            <a:r>
              <a:rPr lang="en-GB" sz="1200">
                <a:highlight>
                  <a:srgbClr val="E0FF00"/>
                </a:highlight>
                <a:latin typeface="Helvetica Neue Light"/>
                <a:ea typeface="Helvetica Neue Light"/>
                <a:cs typeface="Helvetica Neue Light"/>
                <a:sym typeface="Helvetica Neue Light"/>
              </a:rPr>
              <a:t>e recomendamos visitar el sitio </a:t>
            </a:r>
            <a:r>
              <a:rPr lang="en-GB" sz="1200" u="sng">
                <a:solidFill>
                  <a:srgbClr val="0451A5"/>
                </a:solidFill>
                <a:highlight>
                  <a:srgbClr val="E0FF00"/>
                </a:highlight>
                <a:latin typeface="Helvetica Neue Light"/>
                <a:ea typeface="Helvetica Neue Light"/>
                <a:cs typeface="Helvetica Neue Light"/>
                <a:sym typeface="Helvetica Neue Light"/>
                <a:hlinkClick r:id="rId3">
                  <a:extLst>
                    <a:ext uri="{A12FA001-AC4F-418D-AE19-62706E023703}">
                      <ahyp:hlinkClr val="tx"/>
                    </a:ext>
                  </a:extLst>
                </a:hlinkClick>
              </a:rPr>
              <a:t>https://www.cssfontstack.com/</a:t>
            </a:r>
            <a:r>
              <a:rPr lang="en-GB" sz="1200">
                <a:highlight>
                  <a:srgbClr val="E0FF00"/>
                </a:highlight>
                <a:latin typeface="Helvetica Neue Light"/>
                <a:ea typeface="Helvetica Neue Light"/>
                <a:cs typeface="Helvetica Neue Light"/>
                <a:sym typeface="Helvetica Neue Light"/>
              </a:rPr>
              <a:t>, para conocer más acerca de cómo funciona cada fuente, en los distintos sistemas operativos.</a:t>
            </a:r>
            <a:endParaRPr sz="1200">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FONT-FAMILY</a:t>
            </a:r>
            <a:endParaRPr i="1" sz="4000">
              <a:latin typeface="Anton"/>
              <a:ea typeface="Anton"/>
              <a:cs typeface="Anton"/>
              <a:sym typeface="Anton"/>
            </a:endParaRPr>
          </a:p>
        </p:txBody>
      </p:sp>
      <p:sp>
        <p:nvSpPr>
          <p:cNvPr id="524" name="Google Shape;524;p72"/>
          <p:cNvSpPr txBox="1"/>
          <p:nvPr/>
        </p:nvSpPr>
        <p:spPr>
          <a:xfrm>
            <a:off x="2694725" y="1455750"/>
            <a:ext cx="6080100" cy="26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Las </a:t>
            </a:r>
            <a:r>
              <a:rPr b="1" lang="en-GB"/>
              <a:t>tipografías Serif</a:t>
            </a:r>
            <a:r>
              <a:rPr lang="en-GB"/>
              <a:t> son aquellas que llevan remates, es decir, detalles adicionales en los bordes de las letras. El ejemplo por excelencia de Serif es la </a:t>
            </a:r>
            <a:r>
              <a:rPr b="1" lang="en-GB"/>
              <a:t>Times New Roman</a:t>
            </a:r>
            <a:r>
              <a:rPr lang="en-GB"/>
              <a:t>. Son muy usadas en los periódicos impresos, puesto que los detalles de las letras ayudan a seguir la lectura. Úsalas si quieres transmitir clasicismo, formalidad, precisión, tradición, delicadeza y/o refinamiento.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Por el contrario, las </a:t>
            </a:r>
            <a:r>
              <a:rPr b="1" lang="en-GB"/>
              <a:t>tipografías Sans Serif</a:t>
            </a:r>
            <a:r>
              <a:rPr lang="en-GB"/>
              <a:t>, como su nombre indica –sans es sin en francés-, carecen de estos detalles y también son denominadas de palo seco. Algunas de las más conocidas son la </a:t>
            </a:r>
            <a:r>
              <a:rPr b="1" lang="en-GB"/>
              <a:t>Arial</a:t>
            </a:r>
            <a:r>
              <a:rPr lang="en-GB"/>
              <a:t> o la </a:t>
            </a:r>
            <a:r>
              <a:rPr b="1" lang="en-GB"/>
              <a:t>Calibri</a:t>
            </a:r>
            <a:r>
              <a:rPr lang="en-GB"/>
              <a:t>. Se utilizan mucho en entornos digitales, puesto que los detalles son difíciles de plasmar en píxeles. Transmiten fuerza, modernidad, vanguardia, elegancia y actualidad, a los diseños y textos en los que se incluyen</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525" name="Google Shape;525;p72"/>
          <p:cNvSpPr txBox="1"/>
          <p:nvPr/>
        </p:nvSpPr>
        <p:spPr>
          <a:xfrm>
            <a:off x="1045200" y="4331375"/>
            <a:ext cx="5493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highlight>
                  <a:srgbClr val="E0FF00"/>
                </a:highlight>
                <a:latin typeface="Helvetica Neue"/>
                <a:ea typeface="Helvetica Neue"/>
                <a:cs typeface="Helvetica Neue"/>
                <a:sym typeface="Helvetica Neue"/>
              </a:rPr>
              <a:t>Nota: </a:t>
            </a:r>
            <a:r>
              <a:rPr lang="en-GB" sz="1200">
                <a:highlight>
                  <a:srgbClr val="E0FF00"/>
                </a:highlight>
                <a:latin typeface="Helvetica Neue Light"/>
                <a:ea typeface="Helvetica Neue Light"/>
                <a:cs typeface="Helvetica Neue Light"/>
                <a:sym typeface="Helvetica Neue Light"/>
              </a:rPr>
              <a:t>este texto está escrito en Arial que es una tipografía Sans Serif.</a:t>
            </a:r>
            <a:endParaRPr sz="1200">
              <a:highlight>
                <a:srgbClr val="E0FF00"/>
              </a:highlight>
              <a:latin typeface="Helvetica Neue Light"/>
              <a:ea typeface="Helvetica Neue Light"/>
              <a:cs typeface="Helvetica Neue Light"/>
              <a:sym typeface="Helvetica Neue Light"/>
            </a:endParaRPr>
          </a:p>
        </p:txBody>
      </p:sp>
      <p:pic>
        <p:nvPicPr>
          <p:cNvPr id="526" name="Google Shape;526;p72"/>
          <p:cNvPicPr preferRelativeResize="0"/>
          <p:nvPr/>
        </p:nvPicPr>
        <p:blipFill rotWithShape="1">
          <a:blip r:embed="rId3">
            <a:alphaModFix/>
          </a:blip>
          <a:srcRect b="0" l="0" r="0" t="0"/>
          <a:stretch/>
        </p:blipFill>
        <p:spPr>
          <a:xfrm>
            <a:off x="1132775" y="2791237"/>
            <a:ext cx="1237513" cy="1237513"/>
          </a:xfrm>
          <a:prstGeom prst="rect">
            <a:avLst/>
          </a:prstGeom>
          <a:noFill/>
          <a:ln>
            <a:noFill/>
          </a:ln>
        </p:spPr>
      </p:pic>
      <p:pic>
        <p:nvPicPr>
          <p:cNvPr id="527" name="Google Shape;527;p72"/>
          <p:cNvPicPr preferRelativeResize="0"/>
          <p:nvPr/>
        </p:nvPicPr>
        <p:blipFill rotWithShape="1">
          <a:blip r:embed="rId4">
            <a:alphaModFix/>
          </a:blip>
          <a:srcRect b="0" l="0" r="0" t="0"/>
          <a:stretch/>
        </p:blipFill>
        <p:spPr>
          <a:xfrm>
            <a:off x="1132775" y="1553750"/>
            <a:ext cx="1237513" cy="12375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73"/>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TEXT-ALIGN</a:t>
            </a:r>
            <a:endParaRPr i="1" sz="4000">
              <a:latin typeface="Anton"/>
              <a:ea typeface="Anton"/>
              <a:cs typeface="Anton"/>
              <a:sym typeface="Anton"/>
            </a:endParaRPr>
          </a:p>
        </p:txBody>
      </p:sp>
      <p:sp>
        <p:nvSpPr>
          <p:cNvPr id="534" name="Google Shape;534;p7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.centrar</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text-align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.aLaDerecha</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text-align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right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35" name="Google Shape;535;p7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36" name="Google Shape;536;p73"/>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37" name="Google Shape;537;p73"/>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a:t>
            </a:r>
            <a:r>
              <a:rPr lang="en-GB" sz="1200">
                <a:latin typeface="Helvetica Neue Light"/>
                <a:ea typeface="Helvetica Neue Light"/>
                <a:cs typeface="Helvetica Neue Light"/>
                <a:sym typeface="Helvetica Neue Light"/>
              </a:rPr>
              <a:t>left | right | center | justify </a:t>
            </a:r>
            <a:endParaRPr sz="1200">
              <a:latin typeface="Helvetica Neue Light"/>
              <a:ea typeface="Helvetica Neue Light"/>
              <a:cs typeface="Helvetica Neue Light"/>
              <a:sym typeface="Helvetica Neue Light"/>
            </a:endParaRPr>
          </a:p>
        </p:txBody>
      </p:sp>
      <p:pic>
        <p:nvPicPr>
          <p:cNvPr id="538" name="Google Shape;538;p73"/>
          <p:cNvPicPr preferRelativeResize="0"/>
          <p:nvPr/>
        </p:nvPicPr>
        <p:blipFill>
          <a:blip r:embed="rId4">
            <a:alphaModFix/>
          </a:blip>
          <a:stretch>
            <a:fillRect/>
          </a:stretch>
        </p:blipFill>
        <p:spPr>
          <a:xfrm>
            <a:off x="5108488" y="2419559"/>
            <a:ext cx="3583575" cy="1263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74"/>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LINE-HEIGHT</a:t>
            </a:r>
            <a:endParaRPr i="1" sz="4000">
              <a:latin typeface="Anton"/>
              <a:ea typeface="Anton"/>
              <a:cs typeface="Anton"/>
              <a:sym typeface="Anton"/>
            </a:endParaRPr>
          </a:p>
        </p:txBody>
      </p:sp>
      <p:sp>
        <p:nvSpPr>
          <p:cNvPr id="545" name="Google Shape;545;p7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.interlineado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line-height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1.6</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46" name="Google Shape;546;p7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47" name="Google Shape;547;p74"/>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48" name="Google Shape;548;p74"/>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none | </a:t>
            </a:r>
            <a:r>
              <a:rPr lang="en-GB" sz="1200">
                <a:latin typeface="Helvetica Neue Light"/>
                <a:ea typeface="Helvetica Neue Light"/>
                <a:cs typeface="Helvetica Neue Light"/>
                <a:sym typeface="Helvetica Neue Light"/>
              </a:rPr>
              <a:t>&lt;número&gt;</a:t>
            </a:r>
            <a:r>
              <a:rPr lang="en-GB" sz="1200">
                <a:latin typeface="Helvetica Neue Light"/>
                <a:ea typeface="Helvetica Neue Light"/>
                <a:cs typeface="Helvetica Neue Light"/>
                <a:sym typeface="Helvetica Neue Light"/>
              </a:rPr>
              <a:t> | </a:t>
            </a:r>
            <a:r>
              <a:rPr lang="en-GB" sz="1200">
                <a:latin typeface="Helvetica Neue Light"/>
                <a:ea typeface="Helvetica Neue Light"/>
                <a:cs typeface="Helvetica Neue Light"/>
                <a:sym typeface="Helvetica Neue Light"/>
              </a:rPr>
              <a:t>&lt;longitud&gt;</a:t>
            </a:r>
            <a:r>
              <a:rPr lang="en-GB" sz="1200">
                <a:latin typeface="Helvetica Neue Light"/>
                <a:ea typeface="Helvetica Neue Light"/>
                <a:cs typeface="Helvetica Neue Light"/>
                <a:sym typeface="Helvetica Neue Light"/>
              </a:rPr>
              <a:t> | </a:t>
            </a:r>
            <a:r>
              <a:rPr lang="en-GB" sz="1200">
                <a:latin typeface="Helvetica Neue Light"/>
                <a:ea typeface="Helvetica Neue Light"/>
                <a:cs typeface="Helvetica Neue Light"/>
                <a:sym typeface="Helvetica Neue Light"/>
              </a:rPr>
              <a:t>&lt;porcentaje&gt;</a:t>
            </a:r>
            <a:endParaRPr sz="1200">
              <a:latin typeface="Helvetica Neue Light"/>
              <a:ea typeface="Helvetica Neue Light"/>
              <a:cs typeface="Helvetica Neue Light"/>
              <a:sym typeface="Helvetica Neue Light"/>
            </a:endParaRPr>
          </a:p>
        </p:txBody>
      </p:sp>
      <p:pic>
        <p:nvPicPr>
          <p:cNvPr id="549" name="Google Shape;549;p74"/>
          <p:cNvPicPr preferRelativeResize="0"/>
          <p:nvPr/>
        </p:nvPicPr>
        <p:blipFill>
          <a:blip r:embed="rId4">
            <a:alphaModFix/>
          </a:blip>
          <a:stretch>
            <a:fillRect/>
          </a:stretch>
        </p:blipFill>
        <p:spPr>
          <a:xfrm>
            <a:off x="6147800" y="2397325"/>
            <a:ext cx="1504950" cy="1085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5" name="Google Shape;555;p75"/>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TEXT-DECORATION</a:t>
            </a:r>
            <a:endParaRPr i="1" sz="4000">
              <a:latin typeface="Anton"/>
              <a:ea typeface="Anton"/>
              <a:cs typeface="Anton"/>
              <a:sym typeface="Anton"/>
            </a:endParaRPr>
          </a:p>
        </p:txBody>
      </p:sp>
      <p:sp>
        <p:nvSpPr>
          <p:cNvPr id="556" name="Google Shape;556;p7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.subrayado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text-decoration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none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.tachado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text-decoration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line-through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57" name="Google Shape;557;p7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58" name="Google Shape;558;p75"/>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59" name="Google Shape;559;p75"/>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none | underline | overline | line-through</a:t>
            </a:r>
            <a:endParaRPr sz="1200">
              <a:latin typeface="Helvetica Neue Light"/>
              <a:ea typeface="Helvetica Neue Light"/>
              <a:cs typeface="Helvetica Neue Light"/>
              <a:sym typeface="Helvetica Neue Light"/>
            </a:endParaRPr>
          </a:p>
        </p:txBody>
      </p:sp>
      <p:pic>
        <p:nvPicPr>
          <p:cNvPr id="560" name="Google Shape;560;p75"/>
          <p:cNvPicPr preferRelativeResize="0"/>
          <p:nvPr/>
        </p:nvPicPr>
        <p:blipFill>
          <a:blip r:embed="rId4">
            <a:alphaModFix/>
          </a:blip>
          <a:stretch>
            <a:fillRect/>
          </a:stretch>
        </p:blipFill>
        <p:spPr>
          <a:xfrm>
            <a:off x="6166850" y="2460938"/>
            <a:ext cx="1466850" cy="11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495475" y="1487550"/>
            <a:ext cx="3426900" cy="216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Etiqueta IFRAME</a:t>
            </a:r>
            <a:r>
              <a:rPr b="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es un elemento HTML que permite insertar o incrustar un documento HTML dentro de un documento HTML principal.</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CSS </a:t>
            </a:r>
            <a:r>
              <a:rPr b="1" lang="en-GB">
                <a:solidFill>
                  <a:schemeClr val="dk1"/>
                </a:solidFill>
                <a:latin typeface="Helvetica Neue"/>
                <a:ea typeface="Helvetica Neue"/>
                <a:cs typeface="Helvetica Neue"/>
                <a:sym typeface="Helvetica Neue"/>
              </a:rPr>
              <a:t>(Cascading Style Sheets):</a:t>
            </a:r>
            <a:r>
              <a:rPr lang="en-GB">
                <a:solidFill>
                  <a:schemeClr val="dk1"/>
                </a:solidFill>
                <a:latin typeface="Helvetica Neue Light"/>
                <a:ea typeface="Helvetica Neue Light"/>
                <a:cs typeface="Helvetica Neue Light"/>
                <a:sym typeface="Helvetica Neue Light"/>
              </a:rPr>
              <a:t> es un lenguaje web para aplicar formato visual (color, tamaño, separación y ubicación) al HTML. Con él puedes cambiar por completo el aspecto de cualquier etiqueta HTML.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4" name="Google Shape;134;p3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3</a:t>
            </a:r>
            <a:endParaRPr i="1" sz="2000">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808575" y="1203600"/>
            <a:ext cx="3695100" cy="27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Padre e hijos: </a:t>
            </a:r>
            <a:r>
              <a:rPr lang="en-GB">
                <a:solidFill>
                  <a:schemeClr val="dk1"/>
                </a:solidFill>
                <a:latin typeface="Helvetica Neue Light"/>
                <a:ea typeface="Helvetica Neue Light"/>
                <a:cs typeface="Helvetica Neue Light"/>
                <a:sym typeface="Helvetica Neue Light"/>
              </a:rPr>
              <a:t>es un concepto que se aplica cuando tienes una etiqueta “dentro” de otra.  Esto te habilita a agregar atributos específicos a “hijos”, sin alterar los del “padre”.</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Class:</a:t>
            </a:r>
            <a:r>
              <a:rPr lang="en-GB">
                <a:solidFill>
                  <a:schemeClr val="dk1"/>
                </a:solidFill>
                <a:latin typeface="Helvetica Neue Light"/>
                <a:ea typeface="Helvetica Neue Light"/>
                <a:cs typeface="Helvetica Neue Light"/>
                <a:sym typeface="Helvetica Neue Light"/>
              </a:rPr>
              <a:t> generalmente se utiliza para darle estilos a cierta parte del código.</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Atributo ID:</a:t>
            </a:r>
            <a:r>
              <a:rPr lang="en-GB">
                <a:solidFill>
                  <a:schemeClr val="dk1"/>
                </a:solidFill>
                <a:latin typeface="Helvetica Neue Light"/>
                <a:ea typeface="Helvetica Neue Light"/>
                <a:cs typeface="Helvetica Neue Light"/>
                <a:sym typeface="Helvetica Neue Light"/>
              </a:rPr>
              <a:t> suele usarse para nombrar porciones de código y sectores, como por ejemplo cuando quieres nombrar distintas secciones.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7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ESTILOS PARA FONDOS </a:t>
            </a:r>
            <a:endParaRPr i="1" sz="3600">
              <a:solidFill>
                <a:srgbClr val="E0FF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1" name="Google Shape;571;p77"/>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BACKGROUND-COLOR</a:t>
            </a:r>
            <a:endParaRPr i="1" sz="4000">
              <a:latin typeface="Anton"/>
              <a:ea typeface="Anton"/>
              <a:cs typeface="Anton"/>
              <a:sym typeface="Anton"/>
            </a:endParaRPr>
          </a:p>
        </p:txBody>
      </p:sp>
      <p:sp>
        <p:nvSpPr>
          <p:cNvPr id="572" name="Google Shape;572;p7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.fondoFuerte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573" name="Google Shape;573;p77"/>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74" name="Google Shape;574;p77"/>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75" name="Google Shape;575;p77"/>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[color]</a:t>
            </a:r>
            <a:endParaRPr sz="1200">
              <a:latin typeface="Helvetica Neue Light"/>
              <a:ea typeface="Helvetica Neue Light"/>
              <a:cs typeface="Helvetica Neue Light"/>
              <a:sym typeface="Helvetica Neue Light"/>
            </a:endParaRPr>
          </a:p>
        </p:txBody>
      </p:sp>
      <p:pic>
        <p:nvPicPr>
          <p:cNvPr id="576" name="Google Shape;576;p77"/>
          <p:cNvPicPr preferRelativeResize="0"/>
          <p:nvPr/>
        </p:nvPicPr>
        <p:blipFill>
          <a:blip r:embed="rId4">
            <a:alphaModFix/>
          </a:blip>
          <a:stretch>
            <a:fillRect/>
          </a:stretch>
        </p:blipFill>
        <p:spPr>
          <a:xfrm>
            <a:off x="5080739" y="2733661"/>
            <a:ext cx="3639074" cy="635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2" name="Google Shape;582;p78"/>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BACKGROUND-IMAGE</a:t>
            </a:r>
            <a:endParaRPr i="1" sz="4000">
              <a:latin typeface="Anton"/>
              <a:ea typeface="Anton"/>
              <a:cs typeface="Anton"/>
              <a:sym typeface="Anton"/>
            </a:endParaRPr>
          </a:p>
        </p:txBody>
      </p:sp>
      <p:sp>
        <p:nvSpPr>
          <p:cNvPr id="583" name="Google Shape;583;p7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.catsandstars</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url</a:t>
            </a:r>
            <a:r>
              <a:rPr lang="en-GB">
                <a:solidFill>
                  <a:schemeClr val="dk1"/>
                </a:solidFill>
                <a:latin typeface="Consolas"/>
                <a:ea typeface="Consolas"/>
                <a:cs typeface="Consolas"/>
                <a:sym typeface="Consolas"/>
              </a:rPr>
              <a:t>(</a:t>
            </a:r>
            <a:r>
              <a:rPr lang="en-GB">
                <a:solidFill>
                  <a:srgbClr val="A31515"/>
                </a:solidFill>
                <a:latin typeface="Consolas"/>
                <a:ea typeface="Consolas"/>
                <a:cs typeface="Consolas"/>
                <a:sym typeface="Consolas"/>
              </a:rPr>
              <a:t>"https://mdn.mozillademos.org/files/11991/startransparent.gif"</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795E26"/>
                </a:solidFill>
                <a:latin typeface="Consolas"/>
                <a:ea typeface="Consolas"/>
                <a:cs typeface="Consolas"/>
                <a:sym typeface="Consolas"/>
              </a:rPr>
              <a:t>url</a:t>
            </a:r>
            <a:r>
              <a:rPr lang="en-GB">
                <a:solidFill>
                  <a:schemeClr val="dk1"/>
                </a:solidFill>
                <a:latin typeface="Consolas"/>
                <a:ea typeface="Consolas"/>
                <a:cs typeface="Consolas"/>
                <a:sym typeface="Consolas"/>
              </a:rPr>
              <a:t>(</a:t>
            </a:r>
            <a:r>
              <a:rPr lang="en-GB">
                <a:solidFill>
                  <a:srgbClr val="A31515"/>
                </a:solidFill>
                <a:latin typeface="Consolas"/>
                <a:ea typeface="Consolas"/>
                <a:cs typeface="Consolas"/>
                <a:sym typeface="Consolas"/>
              </a:rPr>
              <a:t>"https://mdn.mozillademos.org/files/7693/catfront.png"</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p:txBody>
      </p:sp>
      <p:sp>
        <p:nvSpPr>
          <p:cNvPr id="584" name="Google Shape;584;p7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85" name="Google Shape;585;p78"/>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86" name="Google Shape;586;p7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a:t>
            </a:r>
            <a:r>
              <a:rPr lang="en-GB" sz="1200">
                <a:latin typeface="Helvetica Neue Light"/>
                <a:ea typeface="Helvetica Neue Light"/>
                <a:cs typeface="Helvetica Neue Light"/>
                <a:sym typeface="Helvetica Neue Light"/>
              </a:rPr>
              <a:t>url | none</a:t>
            </a:r>
            <a:endParaRPr sz="1200">
              <a:latin typeface="Helvetica Neue Light"/>
              <a:ea typeface="Helvetica Neue Light"/>
              <a:cs typeface="Helvetica Neue Light"/>
              <a:sym typeface="Helvetica Neue Light"/>
            </a:endParaRPr>
          </a:p>
        </p:txBody>
      </p:sp>
      <p:pic>
        <p:nvPicPr>
          <p:cNvPr id="587" name="Google Shape;587;p78"/>
          <p:cNvPicPr preferRelativeResize="0"/>
          <p:nvPr/>
        </p:nvPicPr>
        <p:blipFill>
          <a:blip r:embed="rId4">
            <a:alphaModFix/>
          </a:blip>
          <a:stretch>
            <a:fillRect/>
          </a:stretch>
        </p:blipFill>
        <p:spPr>
          <a:xfrm>
            <a:off x="5399854" y="2280025"/>
            <a:ext cx="3000834" cy="1192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3" name="Google Shape;593;p79"/>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BACKGROUND-REPEAT</a:t>
            </a:r>
            <a:endParaRPr i="1" sz="4000">
              <a:latin typeface="Anton"/>
              <a:ea typeface="Anton"/>
              <a:cs typeface="Anton"/>
              <a:sym typeface="Anton"/>
            </a:endParaRPr>
          </a:p>
        </p:txBody>
      </p:sp>
      <p:sp>
        <p:nvSpPr>
          <p:cNvPr id="594" name="Google Shape;594;p7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50">
                <a:solidFill>
                  <a:srgbClr val="800000"/>
                </a:solidFill>
                <a:latin typeface="Consolas"/>
                <a:ea typeface="Consolas"/>
                <a:cs typeface="Consolas"/>
                <a:sym typeface="Consolas"/>
              </a:rPr>
              <a:t>.ejemplo</a:t>
            </a:r>
            <a:r>
              <a:rPr lang="en-GB" sz="1150">
                <a:solidFill>
                  <a:schemeClr val="dk1"/>
                </a:solidFill>
                <a:latin typeface="Consolas"/>
                <a:ea typeface="Consolas"/>
                <a:cs typeface="Consolas"/>
                <a:sym typeface="Consolas"/>
              </a:rPr>
              <a:t> {</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150">
                <a:solidFill>
                  <a:schemeClr val="dk1"/>
                </a:solidFill>
                <a:latin typeface="Consolas"/>
                <a:ea typeface="Consolas"/>
                <a:cs typeface="Consolas"/>
                <a:sym typeface="Consolas"/>
              </a:rPr>
              <a:t>   </a:t>
            </a:r>
            <a:r>
              <a:rPr lang="en-GB" sz="1150">
                <a:solidFill>
                  <a:srgbClr val="FF0000"/>
                </a:solidFill>
                <a:latin typeface="Consolas"/>
                <a:ea typeface="Consolas"/>
                <a:cs typeface="Consolas"/>
                <a:sym typeface="Consolas"/>
              </a:rPr>
              <a:t>background-image</a:t>
            </a:r>
            <a:r>
              <a:rPr lang="en-GB" sz="1150">
                <a:solidFill>
                  <a:schemeClr val="dk1"/>
                </a:solidFill>
                <a:latin typeface="Consolas"/>
                <a:ea typeface="Consolas"/>
                <a:cs typeface="Consolas"/>
                <a:sym typeface="Consolas"/>
              </a:rPr>
              <a:t>:  </a:t>
            </a:r>
            <a:r>
              <a:rPr lang="en-GB" sz="1150">
                <a:solidFill>
                  <a:srgbClr val="795E26"/>
                </a:solidFill>
                <a:latin typeface="Consolas"/>
                <a:ea typeface="Consolas"/>
                <a:cs typeface="Consolas"/>
                <a:sym typeface="Consolas"/>
              </a:rPr>
              <a:t>url</a:t>
            </a:r>
            <a:r>
              <a:rPr lang="en-GB" sz="1150">
                <a:solidFill>
                  <a:schemeClr val="dk1"/>
                </a:solidFill>
                <a:latin typeface="Consolas"/>
                <a:ea typeface="Consolas"/>
                <a:cs typeface="Consolas"/>
                <a:sym typeface="Consolas"/>
              </a:rPr>
              <a:t>(</a:t>
            </a:r>
            <a:r>
              <a:rPr lang="en-GB" sz="1150">
                <a:solidFill>
                  <a:srgbClr val="001080"/>
                </a:solidFill>
                <a:latin typeface="Consolas"/>
                <a:ea typeface="Consolas"/>
                <a:cs typeface="Consolas"/>
                <a:sym typeface="Consolas"/>
              </a:rPr>
              <a:t>https://mdn.mozillademos.org/files/12005/starsolid.gif</a:t>
            </a:r>
            <a:r>
              <a:rPr lang="en-GB"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150">
                <a:solidFill>
                  <a:srgbClr val="795E26"/>
                </a:solidFill>
                <a:latin typeface="Consolas"/>
                <a:ea typeface="Consolas"/>
                <a:cs typeface="Consolas"/>
                <a:sym typeface="Consolas"/>
              </a:rPr>
              <a:t>url</a:t>
            </a:r>
            <a:r>
              <a:rPr lang="en-GB" sz="1150">
                <a:solidFill>
                  <a:schemeClr val="dk1"/>
                </a:solidFill>
                <a:latin typeface="Consolas"/>
                <a:ea typeface="Consolas"/>
                <a:cs typeface="Consolas"/>
                <a:sym typeface="Consolas"/>
              </a:rPr>
              <a:t>(</a:t>
            </a:r>
            <a:r>
              <a:rPr lang="en-GB" sz="1150">
                <a:solidFill>
                  <a:srgbClr val="001080"/>
                </a:solidFill>
                <a:latin typeface="Consolas"/>
                <a:ea typeface="Consolas"/>
                <a:cs typeface="Consolas"/>
                <a:sym typeface="Consolas"/>
              </a:rPr>
              <a:t>https://developer.cdn.mozilla.net/media/redesign/img/favicon32.png</a:t>
            </a:r>
            <a:r>
              <a:rPr lang="en-GB"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150">
                <a:solidFill>
                  <a:schemeClr val="dk1"/>
                </a:solidFill>
                <a:latin typeface="Consolas"/>
                <a:ea typeface="Consolas"/>
                <a:cs typeface="Consolas"/>
                <a:sym typeface="Consolas"/>
              </a:rPr>
              <a:t>   </a:t>
            </a:r>
            <a:r>
              <a:rPr lang="en-GB" sz="1150">
                <a:solidFill>
                  <a:srgbClr val="FF0000"/>
                </a:solidFill>
                <a:latin typeface="Consolas"/>
                <a:ea typeface="Consolas"/>
                <a:cs typeface="Consolas"/>
                <a:sym typeface="Consolas"/>
              </a:rPr>
              <a:t>background-repeat</a:t>
            </a:r>
            <a:r>
              <a:rPr lang="en-GB" sz="1150">
                <a:solidFill>
                  <a:schemeClr val="dk1"/>
                </a:solidFill>
                <a:latin typeface="Consolas"/>
                <a:ea typeface="Consolas"/>
                <a:cs typeface="Consolas"/>
                <a:sym typeface="Consolas"/>
              </a:rPr>
              <a:t>: </a:t>
            </a:r>
            <a:r>
              <a:rPr lang="en-GB" sz="1150">
                <a:solidFill>
                  <a:srgbClr val="0451A5"/>
                </a:solidFill>
                <a:latin typeface="Consolas"/>
                <a:ea typeface="Consolas"/>
                <a:cs typeface="Consolas"/>
                <a:sym typeface="Consolas"/>
              </a:rPr>
              <a:t>repeat-x</a:t>
            </a:r>
            <a:r>
              <a:rPr lang="en-GB"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150">
                <a:solidFill>
                  <a:schemeClr val="dk1"/>
                </a:solidFill>
                <a:latin typeface="Consolas"/>
                <a:ea typeface="Consolas"/>
                <a:cs typeface="Consolas"/>
                <a:sym typeface="Consolas"/>
              </a:rPr>
              <a:t>                    </a:t>
            </a:r>
            <a:r>
              <a:rPr lang="en-GB" sz="1150">
                <a:solidFill>
                  <a:srgbClr val="0451A5"/>
                </a:solidFill>
                <a:latin typeface="Consolas"/>
                <a:ea typeface="Consolas"/>
                <a:cs typeface="Consolas"/>
                <a:sym typeface="Consolas"/>
              </a:rPr>
              <a:t>repeat-y</a:t>
            </a:r>
            <a:r>
              <a:rPr lang="en-GB"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150">
              <a:solidFill>
                <a:srgbClr val="800000"/>
              </a:solidFill>
              <a:latin typeface="Consolas"/>
              <a:ea typeface="Consolas"/>
              <a:cs typeface="Consolas"/>
              <a:sym typeface="Consolas"/>
            </a:endParaRPr>
          </a:p>
        </p:txBody>
      </p:sp>
      <p:sp>
        <p:nvSpPr>
          <p:cNvPr id="595" name="Google Shape;595;p7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596" name="Google Shape;596;p79"/>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597" name="Google Shape;597;p7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Valores posibles:  </a:t>
            </a:r>
            <a:r>
              <a:rPr lang="en-GB" sz="1200">
                <a:latin typeface="Helvetica Neue"/>
                <a:ea typeface="Helvetica Neue"/>
                <a:cs typeface="Helvetica Neue"/>
                <a:sym typeface="Helvetica Neue"/>
              </a:rPr>
              <a:t>repeat | repeat-x | repeat-y | no-repeat | space | round (</a:t>
            </a:r>
            <a:r>
              <a:rPr lang="en-GB" sz="1200" u="sng">
                <a:solidFill>
                  <a:schemeClr val="hlink"/>
                </a:solidFill>
                <a:latin typeface="Helvetica Neue"/>
                <a:ea typeface="Helvetica Neue"/>
                <a:cs typeface="Helvetica Neue"/>
                <a:sym typeface="Helvetica Neue"/>
                <a:hlinkClick r:id="rId4"/>
              </a:rPr>
              <a:t>ver ejemplos</a:t>
            </a: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pic>
        <p:nvPicPr>
          <p:cNvPr id="598" name="Google Shape;598;p79"/>
          <p:cNvPicPr preferRelativeResize="0"/>
          <p:nvPr/>
        </p:nvPicPr>
        <p:blipFill>
          <a:blip r:embed="rId5">
            <a:alphaModFix/>
          </a:blip>
          <a:stretch>
            <a:fillRect/>
          </a:stretch>
        </p:blipFill>
        <p:spPr>
          <a:xfrm>
            <a:off x="5430274" y="2301137"/>
            <a:ext cx="2940013" cy="17431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4" name="Google Shape;604;p80"/>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BACKGROUND-POSITION</a:t>
            </a:r>
            <a:endParaRPr i="1" sz="4000">
              <a:latin typeface="Anton"/>
              <a:ea typeface="Anton"/>
              <a:cs typeface="Anton"/>
              <a:sym typeface="Anton"/>
            </a:endParaRPr>
          </a:p>
        </p:txBody>
      </p:sp>
      <p:sp>
        <p:nvSpPr>
          <p:cNvPr id="605" name="Google Shape;605;p8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.ejemplo</a:t>
            </a:r>
            <a:r>
              <a:rPr lang="en-GB"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background-image</a:t>
            </a:r>
            <a:r>
              <a:rPr lang="en-GB" sz="1300">
                <a:solidFill>
                  <a:schemeClr val="dk1"/>
                </a:solidFill>
                <a:latin typeface="Consolas"/>
                <a:ea typeface="Consolas"/>
                <a:cs typeface="Consolas"/>
                <a:sym typeface="Consolas"/>
              </a:rPr>
              <a:t>: </a:t>
            </a:r>
            <a:r>
              <a:rPr lang="en-GB" sz="1300">
                <a:solidFill>
                  <a:srgbClr val="795E26"/>
                </a:solidFill>
                <a:latin typeface="Consolas"/>
                <a:ea typeface="Consolas"/>
                <a:cs typeface="Consolas"/>
                <a:sym typeface="Consolas"/>
              </a:rPr>
              <a:t>url</a:t>
            </a:r>
            <a:r>
              <a:rPr lang="en-GB" sz="1300">
                <a:solidFill>
                  <a:schemeClr val="dk1"/>
                </a:solidFill>
                <a:latin typeface="Consolas"/>
                <a:ea typeface="Consolas"/>
                <a:cs typeface="Consolas"/>
                <a:sym typeface="Consolas"/>
              </a:rPr>
              <a:t>(</a:t>
            </a:r>
            <a:r>
              <a:rPr lang="en-GB" sz="1300">
                <a:solidFill>
                  <a:srgbClr val="A31515"/>
                </a:solidFill>
                <a:latin typeface="Consolas"/>
                <a:ea typeface="Consolas"/>
                <a:cs typeface="Consolas"/>
                <a:sym typeface="Consolas"/>
              </a:rPr>
              <a:t>"https://mdn.mozillademos.org/files/12005/starsolid.gif"</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background-repeat</a:t>
            </a:r>
            <a:r>
              <a:rPr lang="en-GB" sz="1300">
                <a:solidFill>
                  <a:schemeClr val="dk1"/>
                </a:solidFill>
                <a:latin typeface="Consolas"/>
                <a:ea typeface="Consolas"/>
                <a:cs typeface="Consolas"/>
                <a:sym typeface="Consolas"/>
              </a:rPr>
              <a:t>: </a:t>
            </a:r>
            <a:r>
              <a:rPr lang="en-GB" sz="1300">
                <a:solidFill>
                  <a:srgbClr val="0451A5"/>
                </a:solidFill>
                <a:latin typeface="Consolas"/>
                <a:ea typeface="Consolas"/>
                <a:cs typeface="Consolas"/>
                <a:sym typeface="Consolas"/>
              </a:rPr>
              <a:t>no-repeat</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background-position</a:t>
            </a:r>
            <a:r>
              <a:rPr lang="en-GB" sz="1300">
                <a:solidFill>
                  <a:schemeClr val="dk1"/>
                </a:solidFill>
                <a:latin typeface="Consolas"/>
                <a:ea typeface="Consolas"/>
                <a:cs typeface="Consolas"/>
                <a:sym typeface="Consolas"/>
              </a:rPr>
              <a:t>: </a:t>
            </a:r>
            <a:r>
              <a:rPr lang="en-GB" sz="1300">
                <a:solidFill>
                  <a:srgbClr val="0451A5"/>
                </a:solidFill>
                <a:latin typeface="Consolas"/>
                <a:ea typeface="Consolas"/>
                <a:cs typeface="Consolas"/>
                <a:sym typeface="Consolas"/>
              </a:rPr>
              <a:t>right</a:t>
            </a:r>
            <a:r>
              <a:rPr lang="en-GB" sz="1300">
                <a:solidFill>
                  <a:schemeClr val="dk1"/>
                </a:solidFill>
                <a:latin typeface="Consolas"/>
                <a:ea typeface="Consolas"/>
                <a:cs typeface="Consolas"/>
                <a:sym typeface="Consolas"/>
              </a:rPr>
              <a:t> </a:t>
            </a:r>
            <a:r>
              <a:rPr lang="en-GB" sz="1300">
                <a:solidFill>
                  <a:srgbClr val="0451A5"/>
                </a:solidFill>
                <a:latin typeface="Consolas"/>
                <a:ea typeface="Consolas"/>
                <a:cs typeface="Consolas"/>
                <a:sym typeface="Consolas"/>
              </a:rPr>
              <a:t>center</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p:txBody>
      </p:sp>
      <p:sp>
        <p:nvSpPr>
          <p:cNvPr id="606" name="Google Shape;606;p8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07" name="Google Shape;607;p8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608" name="Google Shape;608;p8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posicionX posicionY (</a:t>
            </a:r>
            <a:r>
              <a:rPr lang="en-GB" sz="1200" u="sng">
                <a:solidFill>
                  <a:schemeClr val="hlink"/>
                </a:solidFill>
                <a:latin typeface="Helvetica Neue Light"/>
                <a:ea typeface="Helvetica Neue Light"/>
                <a:cs typeface="Helvetica Neue Light"/>
                <a:sym typeface="Helvetica Neue Light"/>
                <a:hlinkClick r:id="rId4"/>
              </a:rPr>
              <a:t>ver ejemplos</a:t>
            </a:r>
            <a:r>
              <a:rPr lang="en-GB" sz="1200">
                <a:latin typeface="Helvetica Neue Light"/>
                <a:ea typeface="Helvetica Neue Light"/>
                <a:cs typeface="Helvetica Neue Light"/>
                <a:sym typeface="Helvetica Neue Light"/>
              </a:rPr>
              <a:t>) </a:t>
            </a:r>
            <a:endParaRPr sz="1200">
              <a:latin typeface="Helvetica Neue Light"/>
              <a:ea typeface="Helvetica Neue Light"/>
              <a:cs typeface="Helvetica Neue Light"/>
              <a:sym typeface="Helvetica Neue Light"/>
            </a:endParaRPr>
          </a:p>
        </p:txBody>
      </p:sp>
      <p:pic>
        <p:nvPicPr>
          <p:cNvPr id="609" name="Google Shape;609;p80"/>
          <p:cNvPicPr preferRelativeResize="0"/>
          <p:nvPr/>
        </p:nvPicPr>
        <p:blipFill>
          <a:blip r:embed="rId5">
            <a:alphaModFix/>
          </a:blip>
          <a:stretch>
            <a:fillRect/>
          </a:stretch>
        </p:blipFill>
        <p:spPr>
          <a:xfrm>
            <a:off x="5384220" y="2261925"/>
            <a:ext cx="3032119" cy="1728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5" name="Google Shape;615;p81"/>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BACKGROUND-SIZE</a:t>
            </a:r>
            <a:endParaRPr i="1" sz="4000">
              <a:latin typeface="Anton"/>
              <a:ea typeface="Anton"/>
              <a:cs typeface="Anton"/>
              <a:sym typeface="Anton"/>
            </a:endParaRPr>
          </a:p>
        </p:txBody>
      </p:sp>
      <p:sp>
        <p:nvSpPr>
          <p:cNvPr id="616" name="Google Shape;616;p8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.ejemplo</a:t>
            </a:r>
            <a:r>
              <a:rPr lang="en-GB"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background-image</a:t>
            </a:r>
            <a:r>
              <a:rPr lang="en-GB" sz="1300">
                <a:solidFill>
                  <a:schemeClr val="dk1"/>
                </a:solidFill>
                <a:latin typeface="Consolas"/>
                <a:ea typeface="Consolas"/>
                <a:cs typeface="Consolas"/>
                <a:sym typeface="Consolas"/>
              </a:rPr>
              <a:t>: </a:t>
            </a:r>
            <a:r>
              <a:rPr lang="en-GB" sz="1300">
                <a:solidFill>
                  <a:srgbClr val="795E26"/>
                </a:solidFill>
                <a:latin typeface="Consolas"/>
                <a:ea typeface="Consolas"/>
                <a:cs typeface="Consolas"/>
                <a:sym typeface="Consolas"/>
              </a:rPr>
              <a:t>url</a:t>
            </a:r>
            <a:r>
              <a:rPr lang="en-GB" sz="1300">
                <a:solidFill>
                  <a:schemeClr val="dk1"/>
                </a:solidFill>
                <a:latin typeface="Consolas"/>
                <a:ea typeface="Consolas"/>
                <a:cs typeface="Consolas"/>
                <a:sym typeface="Consolas"/>
              </a:rPr>
              <a:t>(</a:t>
            </a:r>
            <a:r>
              <a:rPr lang="en-GB" sz="1300">
                <a:solidFill>
                  <a:srgbClr val="A31515"/>
                </a:solidFill>
                <a:latin typeface="Consolas"/>
                <a:ea typeface="Consolas"/>
                <a:cs typeface="Consolas"/>
                <a:sym typeface="Consolas"/>
              </a:rPr>
              <a:t>"https://mdn.mozillademos.org/files/12005/starsolid.gif"</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background-repeat</a:t>
            </a:r>
            <a:r>
              <a:rPr lang="en-GB" sz="1300">
                <a:solidFill>
                  <a:schemeClr val="dk1"/>
                </a:solidFill>
                <a:latin typeface="Consolas"/>
                <a:ea typeface="Consolas"/>
                <a:cs typeface="Consolas"/>
                <a:sym typeface="Consolas"/>
              </a:rPr>
              <a:t>: </a:t>
            </a:r>
            <a:r>
              <a:rPr lang="en-GB" sz="1300">
                <a:solidFill>
                  <a:srgbClr val="0451A5"/>
                </a:solidFill>
                <a:latin typeface="Consolas"/>
                <a:ea typeface="Consolas"/>
                <a:cs typeface="Consolas"/>
                <a:sym typeface="Consolas"/>
              </a:rPr>
              <a:t>no-repeat</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background-size</a:t>
            </a:r>
            <a:r>
              <a:rPr lang="en-GB" sz="1300">
                <a:solidFill>
                  <a:schemeClr val="dk1"/>
                </a:solidFill>
                <a:latin typeface="Consolas"/>
                <a:ea typeface="Consolas"/>
                <a:cs typeface="Consolas"/>
                <a:sym typeface="Consolas"/>
              </a:rPr>
              <a:t>: </a:t>
            </a:r>
            <a:r>
              <a:rPr lang="en-GB" sz="1300">
                <a:solidFill>
                  <a:srgbClr val="0451A5"/>
                </a:solidFill>
                <a:latin typeface="Consolas"/>
                <a:ea typeface="Consolas"/>
                <a:cs typeface="Consolas"/>
                <a:sym typeface="Consolas"/>
              </a:rPr>
              <a:t>cover</a:t>
            </a: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p:txBody>
      </p:sp>
      <p:sp>
        <p:nvSpPr>
          <p:cNvPr id="617" name="Google Shape;617;p8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18" name="Google Shape;618;p81"/>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619" name="Google Shape;619;p81"/>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posibles:  [ancho] | [alto] | cover | contain (</a:t>
            </a:r>
            <a:r>
              <a:rPr lang="en-GB" sz="1200" u="sng">
                <a:solidFill>
                  <a:schemeClr val="hlink"/>
                </a:solidFill>
                <a:latin typeface="Helvetica Neue Light"/>
                <a:ea typeface="Helvetica Neue Light"/>
                <a:cs typeface="Helvetica Neue Light"/>
                <a:sym typeface="Helvetica Neue Light"/>
                <a:hlinkClick r:id="rId4"/>
              </a:rPr>
              <a:t>ver ejemplos</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620" name="Google Shape;620;p81"/>
          <p:cNvPicPr preferRelativeResize="0"/>
          <p:nvPr/>
        </p:nvPicPr>
        <p:blipFill>
          <a:blip r:embed="rId5">
            <a:alphaModFix/>
          </a:blip>
          <a:stretch>
            <a:fillRect/>
          </a:stretch>
        </p:blipFill>
        <p:spPr>
          <a:xfrm>
            <a:off x="5399141" y="2260575"/>
            <a:ext cx="3002269" cy="1717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4" name="Shape 624"/>
        <p:cNvGrpSpPr/>
        <p:nvPr/>
      </p:nvGrpSpPr>
      <p:grpSpPr>
        <a:xfrm>
          <a:off x="0" y="0"/>
          <a:ext cx="0" cy="0"/>
          <a:chOff x="0" y="0"/>
          <a:chExt cx="0" cy="0"/>
        </a:xfrm>
      </p:grpSpPr>
      <p:pic>
        <p:nvPicPr>
          <p:cNvPr id="625" name="Google Shape;625;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6" name="Google Shape;626;p8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UNIDADES DE MEDIDAS</a:t>
            </a:r>
            <a:endParaRPr i="1" sz="3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2" name="Google Shape;632;p83"/>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33" name="Google Shape;633;p83"/>
          <p:cNvSpPr txBox="1"/>
          <p:nvPr/>
        </p:nvSpPr>
        <p:spPr>
          <a:xfrm>
            <a:off x="716250" y="1555500"/>
            <a:ext cx="77115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Hay una amplia variedad de absolutas y relativas, pero nos centraremos en:</a:t>
            </a:r>
            <a:endParaRPr sz="1700">
              <a:latin typeface="Helvetica Neue Light"/>
              <a:ea typeface="Helvetica Neue Light"/>
              <a:cs typeface="Helvetica Neue Light"/>
              <a:sym typeface="Helvetica Neue Light"/>
            </a:endParaRPr>
          </a:p>
        </p:txBody>
      </p:sp>
      <p:sp>
        <p:nvSpPr>
          <p:cNvPr id="634" name="Google Shape;634;p83"/>
          <p:cNvSpPr txBox="1"/>
          <p:nvPr/>
        </p:nvSpPr>
        <p:spPr>
          <a:xfrm>
            <a:off x="1390450" y="2187200"/>
            <a:ext cx="6708300" cy="24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Helvetica Neue Light"/>
                <a:ea typeface="Helvetica Neue Light"/>
                <a:cs typeface="Helvetica Neue Light"/>
                <a:sym typeface="Helvetica Neue Light"/>
              </a:rPr>
              <a:t>Absolutas</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n-GB" sz="1700">
                <a:latin typeface="Helvetica Neue"/>
                <a:ea typeface="Helvetica Neue"/>
                <a:cs typeface="Helvetica Neue"/>
                <a:sym typeface="Helvetica Neue"/>
              </a:rPr>
              <a:t>Px (pixels):</a:t>
            </a:r>
            <a:r>
              <a:rPr lang="en-GB" sz="1700">
                <a:latin typeface="Helvetica Neue Light"/>
                <a:ea typeface="Helvetica Neue Light"/>
                <a:cs typeface="Helvetica Neue Light"/>
                <a:sym typeface="Helvetica Neue Light"/>
              </a:rPr>
              <a:t> es la unidad que usan las pantallas. </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700">
                <a:latin typeface="Helvetica Neue Light"/>
                <a:ea typeface="Helvetica Neue Light"/>
                <a:cs typeface="Helvetica Neue Light"/>
                <a:sym typeface="Helvetica Neue Light"/>
              </a:rPr>
              <a:t>Relativas</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n-GB" sz="1700">
                <a:latin typeface="Helvetica Neue"/>
                <a:ea typeface="Helvetica Neue"/>
                <a:cs typeface="Helvetica Neue"/>
                <a:sym typeface="Helvetica Neue"/>
              </a:rPr>
              <a:t>Rem:</a:t>
            </a:r>
            <a:r>
              <a:rPr lang="en-GB" sz="1700">
                <a:latin typeface="Helvetica Neue Light"/>
                <a:ea typeface="Helvetica Neue Light"/>
                <a:cs typeface="Helvetica Neue Light"/>
                <a:sym typeface="Helvetica Neue Light"/>
              </a:rPr>
              <a:t> relativa a la configuración de tamaño de la raíz (etiqueta html). </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n-GB" sz="1700">
                <a:latin typeface="Helvetica Neue"/>
                <a:ea typeface="Helvetica Neue"/>
                <a:cs typeface="Helvetica Neue"/>
                <a:sym typeface="Helvetica Neue"/>
              </a:rPr>
              <a:t>Porcentaje:</a:t>
            </a:r>
            <a:r>
              <a:rPr lang="en-GB" sz="1700">
                <a:latin typeface="Helvetica Neue Light"/>
                <a:ea typeface="Helvetica Neue Light"/>
                <a:cs typeface="Helvetica Neue Light"/>
                <a:sym typeface="Helvetica Neue Light"/>
              </a:rPr>
              <a:t> tomando en cuenta que 16px es 100%.</a:t>
            </a:r>
            <a:endParaRPr sz="1700">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n-GB" sz="1700">
                <a:latin typeface="Helvetica Neue"/>
                <a:ea typeface="Helvetica Neue"/>
                <a:cs typeface="Helvetica Neue"/>
                <a:sym typeface="Helvetica Neue"/>
              </a:rPr>
              <a:t>Viewport:</a:t>
            </a:r>
            <a:r>
              <a:rPr lang="en-GB" sz="1700">
                <a:latin typeface="Helvetica Neue Light"/>
                <a:ea typeface="Helvetica Neue Light"/>
                <a:cs typeface="Helvetica Neue Light"/>
                <a:sym typeface="Helvetica Neue Light"/>
              </a:rPr>
              <a:t> se utilizan para layouts responsivos (más adelante).</a:t>
            </a:r>
            <a:endParaRPr sz="1700">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0" name="Google Shape;640;p84"/>
          <p:cNvSpPr txBox="1"/>
          <p:nvPr/>
        </p:nvSpPr>
        <p:spPr>
          <a:xfrm>
            <a:off x="1453047" y="4685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41" name="Google Shape;641;p84"/>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El problema con los </a:t>
            </a:r>
            <a:r>
              <a:rPr lang="en-GB" sz="2000">
                <a:solidFill>
                  <a:schemeClr val="dk1"/>
                </a:solidFill>
                <a:latin typeface="Helvetica Neue Light"/>
                <a:ea typeface="Helvetica Neue Light"/>
                <a:cs typeface="Helvetica Neue Light"/>
                <a:sym typeface="Helvetica Neue Light"/>
              </a:rPr>
              <a:t>píxeles</a:t>
            </a:r>
            <a:r>
              <a:rPr lang="en-GB" sz="2000">
                <a:solidFill>
                  <a:schemeClr val="dk1"/>
                </a:solidFill>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642" name="Google Shape;642;p84"/>
          <p:cNvSpPr txBox="1"/>
          <p:nvPr/>
        </p:nvSpPr>
        <p:spPr>
          <a:xfrm>
            <a:off x="507575" y="476000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84"/>
          <p:cNvPicPr preferRelativeResize="0"/>
          <p:nvPr/>
        </p:nvPicPr>
        <p:blipFill>
          <a:blip r:embed="rId4">
            <a:alphaModFix/>
          </a:blip>
          <a:stretch>
            <a:fillRect/>
          </a:stretch>
        </p:blipFill>
        <p:spPr>
          <a:xfrm>
            <a:off x="1199063" y="1909275"/>
            <a:ext cx="6648225" cy="262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9" name="Google Shape;649;p85"/>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50" name="Google Shape;650;p85"/>
          <p:cNvSpPr txBox="1"/>
          <p:nvPr/>
        </p:nvSpPr>
        <p:spPr>
          <a:xfrm>
            <a:off x="996300" y="133992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¿Encuentras las diferencias? Exacto, no cambió nada</a:t>
            </a:r>
            <a:endParaRPr sz="2000">
              <a:latin typeface="Helvetica Neue Light"/>
              <a:ea typeface="Helvetica Neue Light"/>
              <a:cs typeface="Helvetica Neue Light"/>
              <a:sym typeface="Helvetica Neue Light"/>
            </a:endParaRPr>
          </a:p>
        </p:txBody>
      </p:sp>
      <p:sp>
        <p:nvSpPr>
          <p:cNvPr id="651" name="Google Shape;651;p85"/>
          <p:cNvSpPr txBox="1"/>
          <p:nvPr/>
        </p:nvSpPr>
        <p:spPr>
          <a:xfrm>
            <a:off x="507575" y="4760000"/>
            <a:ext cx="64971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85"/>
          <p:cNvPicPr preferRelativeResize="0"/>
          <p:nvPr/>
        </p:nvPicPr>
        <p:blipFill>
          <a:blip r:embed="rId4">
            <a:alphaModFix/>
          </a:blip>
          <a:stretch>
            <a:fillRect/>
          </a:stretch>
        </p:blipFill>
        <p:spPr>
          <a:xfrm>
            <a:off x="1504113" y="1985475"/>
            <a:ext cx="6135770" cy="2622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0" name="Shape 140"/>
        <p:cNvGrpSpPr/>
        <p:nvPr/>
      </p:nvGrpSpPr>
      <p:grpSpPr>
        <a:xfrm>
          <a:off x="0" y="0"/>
          <a:ext cx="0" cy="0"/>
          <a:chOff x="0" y="0"/>
          <a:chExt cx="0" cy="0"/>
        </a:xfrm>
      </p:grpSpPr>
      <p:sp>
        <p:nvSpPr>
          <p:cNvPr id="141" name="Google Shape;141;p3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2" name="Google Shape;14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8" name="Google Shape;658;p86"/>
          <p:cNvSpPr txBox="1"/>
          <p:nvPr/>
        </p:nvSpPr>
        <p:spPr>
          <a:xfrm>
            <a:off x="1453047" y="4965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59" name="Google Shape;659;p86"/>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latin typeface="Anton"/>
                <a:ea typeface="Anton"/>
                <a:cs typeface="Anton"/>
                <a:sym typeface="Anton"/>
              </a:rPr>
              <a:t>Ejemplo que tiene la solución:</a:t>
            </a:r>
            <a:endParaRPr sz="2000">
              <a:latin typeface="Anton"/>
              <a:ea typeface="Anton"/>
              <a:cs typeface="Anton"/>
              <a:sym typeface="Anton"/>
            </a:endParaRPr>
          </a:p>
        </p:txBody>
      </p:sp>
      <p:pic>
        <p:nvPicPr>
          <p:cNvPr id="660" name="Google Shape;660;p86"/>
          <p:cNvPicPr preferRelativeResize="0"/>
          <p:nvPr/>
        </p:nvPicPr>
        <p:blipFill>
          <a:blip r:embed="rId4">
            <a:alphaModFix/>
          </a:blip>
          <a:stretch>
            <a:fillRect/>
          </a:stretch>
        </p:blipFill>
        <p:spPr>
          <a:xfrm>
            <a:off x="962800" y="1985475"/>
            <a:ext cx="7120738" cy="2521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6" name="Google Shape;666;p87"/>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67" name="Google Shape;667;p87"/>
          <p:cNvSpPr txBox="1"/>
          <p:nvPr/>
        </p:nvSpPr>
        <p:spPr>
          <a:xfrm>
            <a:off x="947475" y="1270575"/>
            <a:ext cx="71514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¿Ahora </a:t>
            </a:r>
            <a:r>
              <a:rPr lang="en-GB" sz="2000">
                <a:solidFill>
                  <a:schemeClr val="dk1"/>
                </a:solidFill>
                <a:latin typeface="Helvetica Neue Light"/>
                <a:ea typeface="Helvetica Neue Light"/>
                <a:cs typeface="Helvetica Neue Light"/>
                <a:sym typeface="Helvetica Neue Light"/>
              </a:rPr>
              <a:t>sí</a:t>
            </a:r>
            <a:r>
              <a:rPr lang="en-GB" sz="2000">
                <a:solidFill>
                  <a:schemeClr val="dk1"/>
                </a:solidFill>
                <a:latin typeface="Helvetica Neue Light"/>
                <a:ea typeface="Helvetica Neue Light"/>
                <a:cs typeface="Helvetica Neue Light"/>
                <a:sym typeface="Helvetica Neue Light"/>
              </a:rPr>
              <a:t> está diferente, no?</a:t>
            </a:r>
            <a:endParaRPr sz="2000">
              <a:latin typeface="Helvetica Neue Light"/>
              <a:ea typeface="Helvetica Neue Light"/>
              <a:cs typeface="Helvetica Neue Light"/>
              <a:sym typeface="Helvetica Neue Light"/>
            </a:endParaRPr>
          </a:p>
        </p:txBody>
      </p:sp>
      <p:pic>
        <p:nvPicPr>
          <p:cNvPr id="668" name="Google Shape;668;p87"/>
          <p:cNvPicPr preferRelativeResize="0"/>
          <p:nvPr/>
        </p:nvPicPr>
        <p:blipFill>
          <a:blip r:embed="rId4">
            <a:alphaModFix/>
          </a:blip>
          <a:stretch>
            <a:fillRect/>
          </a:stretch>
        </p:blipFill>
        <p:spPr>
          <a:xfrm>
            <a:off x="680788" y="1839425"/>
            <a:ext cx="7263126" cy="282021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4" name="Google Shape;674;p88"/>
          <p:cNvSpPr txBox="1"/>
          <p:nvPr/>
        </p:nvSpPr>
        <p:spPr>
          <a:xfrm>
            <a:off x="1453047" y="4828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UNIDADES DE MEDIDAS</a:t>
            </a:r>
            <a:endParaRPr sz="4000">
              <a:solidFill>
                <a:schemeClr val="dk1"/>
              </a:solidFill>
              <a:latin typeface="Anton"/>
              <a:ea typeface="Anton"/>
              <a:cs typeface="Anton"/>
              <a:sym typeface="Anton"/>
            </a:endParaRPr>
          </a:p>
        </p:txBody>
      </p:sp>
      <p:sp>
        <p:nvSpPr>
          <p:cNvPr id="675" name="Google Shape;675;p88"/>
          <p:cNvSpPr txBox="1"/>
          <p:nvPr/>
        </p:nvSpPr>
        <p:spPr>
          <a:xfrm>
            <a:off x="647100" y="1293538"/>
            <a:ext cx="7849800" cy="48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Ahora veamos qué medida es más conveniente para los textos.</a:t>
            </a:r>
            <a:endParaRPr sz="2000">
              <a:latin typeface="Helvetica Neue Light"/>
              <a:ea typeface="Helvetica Neue Light"/>
              <a:cs typeface="Helvetica Neue Light"/>
              <a:sym typeface="Helvetica Neue Light"/>
            </a:endParaRPr>
          </a:p>
        </p:txBody>
      </p:sp>
      <p:sp>
        <p:nvSpPr>
          <p:cNvPr id="676" name="Google Shape;676;p88"/>
          <p:cNvSpPr txBox="1"/>
          <p:nvPr/>
        </p:nvSpPr>
        <p:spPr>
          <a:xfrm>
            <a:off x="1092975" y="1892700"/>
            <a:ext cx="3530400" cy="2032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html</a:t>
            </a:r>
            <a:r>
              <a:rPr lang="en-GB">
                <a:solidFill>
                  <a:schemeClr val="dk1"/>
                </a:solidFill>
                <a:latin typeface="Consolas"/>
                <a:ea typeface="Consolas"/>
                <a:cs typeface="Consolas"/>
                <a:sym typeface="Consolas"/>
              </a:rPr>
              <a:t> { </a:t>
            </a:r>
            <a:r>
              <a:rPr lang="en-GB">
                <a:solidFill>
                  <a:srgbClr val="008000"/>
                </a:solidFill>
                <a:latin typeface="Consolas"/>
                <a:ea typeface="Consolas"/>
                <a:cs typeface="Consolas"/>
                <a:sym typeface="Consolas"/>
              </a:rPr>
              <a:t>/* etiqueta raíz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font-size</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62.5%</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font-size</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2rem</a:t>
            </a: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20px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pic>
        <p:nvPicPr>
          <p:cNvPr id="677" name="Google Shape;677;p88"/>
          <p:cNvPicPr preferRelativeResize="0"/>
          <p:nvPr/>
        </p:nvPicPr>
        <p:blipFill>
          <a:blip r:embed="rId4">
            <a:alphaModFix/>
          </a:blip>
          <a:stretch>
            <a:fillRect/>
          </a:stretch>
        </p:blipFill>
        <p:spPr>
          <a:xfrm>
            <a:off x="5788675" y="2436125"/>
            <a:ext cx="2199025" cy="968050"/>
          </a:xfrm>
          <a:prstGeom prst="rect">
            <a:avLst/>
          </a:prstGeom>
          <a:noFill/>
          <a:ln>
            <a:noFill/>
          </a:ln>
        </p:spPr>
      </p:pic>
      <p:sp>
        <p:nvSpPr>
          <p:cNvPr id="678" name="Google Shape;678;p88"/>
          <p:cNvSpPr txBox="1"/>
          <p:nvPr/>
        </p:nvSpPr>
        <p:spPr>
          <a:xfrm>
            <a:off x="991950" y="4060450"/>
            <a:ext cx="7160100" cy="621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Light"/>
                <a:ea typeface="Helvetica Neue Light"/>
                <a:cs typeface="Helvetica Neue Light"/>
                <a:sym typeface="Helvetica Neue Light"/>
              </a:rPr>
              <a:t>62.5%, hace que en vez de que 16px sea el valor a tomar en cuenta para calcular las unidades relativas, se use 10px.</a:t>
            </a:r>
            <a:endParaRPr>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2" name="Shape 682"/>
        <p:cNvGrpSpPr/>
        <p:nvPr/>
      </p:nvGrpSpPr>
      <p:grpSpPr>
        <a:xfrm>
          <a:off x="0" y="0"/>
          <a:ext cx="0" cy="0"/>
          <a:chOff x="0" y="0"/>
          <a:chExt cx="0" cy="0"/>
        </a:xfrm>
      </p:grpSpPr>
      <p:pic>
        <p:nvPicPr>
          <p:cNvPr id="683" name="Google Shape;683;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4" name="Google Shape;684;p8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TIPOGRAFÍA</a:t>
            </a:r>
            <a:endParaRPr i="1" sz="3600">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0" name="Google Shape;690;p90"/>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TIPOGRAFÍA WEB</a:t>
            </a:r>
            <a:endParaRPr sz="4000">
              <a:solidFill>
                <a:schemeClr val="dk1"/>
              </a:solidFill>
              <a:latin typeface="Anton"/>
              <a:ea typeface="Anton"/>
              <a:cs typeface="Anton"/>
              <a:sym typeface="Anton"/>
            </a:endParaRPr>
          </a:p>
        </p:txBody>
      </p:sp>
      <p:sp>
        <p:nvSpPr>
          <p:cNvPr id="691" name="Google Shape;691;p90"/>
          <p:cNvSpPr txBox="1"/>
          <p:nvPr/>
        </p:nvSpPr>
        <p:spPr>
          <a:xfrm>
            <a:off x="916350" y="1401300"/>
            <a:ext cx="7311300" cy="234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2200">
                <a:highlight>
                  <a:srgbClr val="FFFFFF"/>
                </a:highlight>
                <a:latin typeface="Helvetica Neue Light"/>
                <a:ea typeface="Helvetica Neue Light"/>
                <a:cs typeface="Helvetica Neue Light"/>
                <a:sym typeface="Helvetica Neue Light"/>
              </a:rPr>
              <a:t>Habíamos visto que usando “</a:t>
            </a:r>
            <a:r>
              <a:rPr i="1" lang="en-GB" sz="2200">
                <a:highlight>
                  <a:srgbClr val="FFFFFF"/>
                </a:highlight>
                <a:latin typeface="Helvetica Neue Light"/>
                <a:ea typeface="Helvetica Neue Light"/>
                <a:cs typeface="Helvetica Neue Light"/>
                <a:sym typeface="Helvetica Neue Light"/>
              </a:rPr>
              <a:t>font-family</a:t>
            </a:r>
            <a:r>
              <a:rPr lang="en-GB" sz="2200">
                <a:highlight>
                  <a:srgbClr val="FFFFFF"/>
                </a:highlight>
                <a:latin typeface="Helvetica Neue Light"/>
                <a:ea typeface="Helvetica Neue Light"/>
                <a:cs typeface="Helvetica Neue Light"/>
                <a:sym typeface="Helvetica Neue Light"/>
              </a:rPr>
              <a:t>”, es posible agregar algunas limitadas fuentes, pero... podemos usar </a:t>
            </a:r>
            <a:r>
              <a:rPr lang="en-GB" sz="2200">
                <a:highlight>
                  <a:srgbClr val="FFFFFF"/>
                </a:highlight>
                <a:latin typeface="Helvetica Neue Light"/>
                <a:ea typeface="Helvetica Neue Light"/>
                <a:cs typeface="Helvetica Neue Light"/>
                <a:sym typeface="Helvetica Neue Light"/>
              </a:rPr>
              <a:t>muchísimas</a:t>
            </a:r>
            <a:r>
              <a:rPr lang="en-GB" sz="2200">
                <a:highlight>
                  <a:srgbClr val="FFFFFF"/>
                </a:highlight>
                <a:latin typeface="Helvetica Neue Light"/>
                <a:ea typeface="Helvetica Neue Light"/>
                <a:cs typeface="Helvetica Neue Light"/>
                <a:sym typeface="Helvetica Neue Light"/>
              </a:rPr>
              <a:t> opciones de fuentes con “</a:t>
            </a:r>
            <a:r>
              <a:rPr b="1" lang="en-GB" sz="2200">
                <a:highlight>
                  <a:srgbClr val="FFFFFF"/>
                </a:highlight>
                <a:latin typeface="Helvetica Neue"/>
                <a:ea typeface="Helvetica Neue"/>
                <a:cs typeface="Helvetica Neue"/>
                <a:sym typeface="Helvetica Neue"/>
              </a:rPr>
              <a:t>Google Fonts</a:t>
            </a:r>
            <a:r>
              <a:rPr lang="en-GB" sz="2200">
                <a:highlight>
                  <a:srgbClr val="FFFFFF"/>
                </a:highlight>
                <a:latin typeface="Helvetica Neue Light"/>
                <a:ea typeface="Helvetica Neue Light"/>
                <a:cs typeface="Helvetica Neue Light"/>
                <a:sym typeface="Helvetica Neue Light"/>
              </a:rPr>
              <a:t>”. </a:t>
            </a:r>
            <a:endParaRPr sz="2200">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91"/>
          <p:cNvPicPr preferRelativeResize="0"/>
          <p:nvPr/>
        </p:nvPicPr>
        <p:blipFill>
          <a:blip r:embed="rId3">
            <a:alphaModFix/>
          </a:blip>
          <a:stretch>
            <a:fillRect/>
          </a:stretch>
        </p:blipFill>
        <p:spPr>
          <a:xfrm>
            <a:off x="1140262" y="215500"/>
            <a:ext cx="6863474" cy="4444125"/>
          </a:xfrm>
          <a:prstGeom prst="rect">
            <a:avLst/>
          </a:prstGeom>
          <a:noFill/>
          <a:ln>
            <a:noFill/>
          </a:ln>
        </p:spPr>
      </p:pic>
      <p:pic>
        <p:nvPicPr>
          <p:cNvPr id="697" name="Google Shape;697;p9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3" name="Google Shape;703;p92"/>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TIPOGRAFÍA WEB</a:t>
            </a:r>
            <a:endParaRPr sz="4000">
              <a:solidFill>
                <a:schemeClr val="dk1"/>
              </a:solidFill>
              <a:latin typeface="Anton"/>
              <a:ea typeface="Anton"/>
              <a:cs typeface="Anton"/>
              <a:sym typeface="Anton"/>
            </a:endParaRPr>
          </a:p>
        </p:txBody>
      </p:sp>
      <p:sp>
        <p:nvSpPr>
          <p:cNvPr id="704" name="Google Shape;704;p9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h1</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font-family</a:t>
            </a:r>
            <a:r>
              <a:rPr lang="en-GB">
                <a:solidFill>
                  <a:schemeClr val="dk1"/>
                </a:solidFill>
                <a:latin typeface="Consolas"/>
                <a:ea typeface="Consolas"/>
                <a:cs typeface="Consolas"/>
                <a:sym typeface="Consolas"/>
              </a:rPr>
              <a:t>: </a:t>
            </a:r>
            <a:r>
              <a:rPr lang="en-GB">
                <a:solidFill>
                  <a:srgbClr val="A31515"/>
                </a:solidFill>
                <a:latin typeface="Consolas"/>
                <a:ea typeface="Consolas"/>
                <a:cs typeface="Consolas"/>
                <a:sym typeface="Consolas"/>
              </a:rPr>
              <a:t>'Roboto'</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sans-serif</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705" name="Google Shape;705;p92"/>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706" name="Google Shape;706;p92"/>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sp>
        <p:nvSpPr>
          <p:cNvPr id="707" name="Google Shape;707;p92"/>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&lt;head&gt;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&lt;link</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"https://fonts.googleapis.com/css?family=Roboto&amp;display=swap"</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rel</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"stylesheet"</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&lt;title&gt;</a:t>
            </a:r>
            <a:r>
              <a:rPr lang="en-GB">
                <a:solidFill>
                  <a:schemeClr val="dk1"/>
                </a:solidFill>
                <a:latin typeface="Consolas"/>
                <a:ea typeface="Consolas"/>
                <a:cs typeface="Consolas"/>
                <a:sym typeface="Consolas"/>
              </a:rPr>
              <a:t>Document</a:t>
            </a:r>
            <a:r>
              <a:rPr lang="en-GB">
                <a:solidFill>
                  <a:srgbClr val="800000"/>
                </a:solidFill>
                <a:latin typeface="Consolas"/>
                <a:ea typeface="Consolas"/>
                <a:cs typeface="Consolas"/>
                <a:sym typeface="Consolas"/>
              </a:rPr>
              <a:t>&lt;/title&gt;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&lt;/head&gt;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708" name="Google Shape;708;p92"/>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Ver </a:t>
            </a:r>
            <a:r>
              <a:rPr lang="en-GB" sz="1200" u="sng">
                <a:solidFill>
                  <a:schemeClr val="hlink"/>
                </a:solidFill>
                <a:latin typeface="Helvetica Neue Light"/>
                <a:ea typeface="Helvetica Neue Light"/>
                <a:cs typeface="Helvetica Neue Light"/>
                <a:sym typeface="Helvetica Neue Light"/>
                <a:hlinkClick r:id="rId4"/>
              </a:rPr>
              <a:t>Google Fonts</a:t>
            </a:r>
            <a:endParaRPr sz="1200">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9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4" name="Google Shape;714;p93"/>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¡BONUS!</a:t>
            </a:r>
            <a:endParaRPr sz="4000">
              <a:solidFill>
                <a:schemeClr val="dk1"/>
              </a:solidFill>
              <a:latin typeface="Anton"/>
              <a:ea typeface="Anton"/>
              <a:cs typeface="Anton"/>
              <a:sym typeface="Anton"/>
            </a:endParaRPr>
          </a:p>
        </p:txBody>
      </p:sp>
      <p:pic>
        <p:nvPicPr>
          <p:cNvPr id="715" name="Google Shape;715;p93"/>
          <p:cNvPicPr preferRelativeResize="0"/>
          <p:nvPr/>
        </p:nvPicPr>
        <p:blipFill>
          <a:blip r:embed="rId4">
            <a:alphaModFix/>
          </a:blip>
          <a:stretch>
            <a:fillRect/>
          </a:stretch>
        </p:blipFill>
        <p:spPr>
          <a:xfrm>
            <a:off x="1949147" y="1180665"/>
            <a:ext cx="5185961" cy="365803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1" name="Google Shape;721;p94"/>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¡BONUS!</a:t>
            </a:r>
            <a:endParaRPr sz="4000">
              <a:solidFill>
                <a:schemeClr val="dk1"/>
              </a:solidFill>
              <a:latin typeface="Anton"/>
              <a:ea typeface="Anton"/>
              <a:cs typeface="Anton"/>
              <a:sym typeface="Anton"/>
            </a:endParaRPr>
          </a:p>
        </p:txBody>
      </p:sp>
      <p:sp>
        <p:nvSpPr>
          <p:cNvPr id="722" name="Google Shape;722;p9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h1</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font-family</a:t>
            </a:r>
            <a:r>
              <a:rPr lang="en-GB">
                <a:solidFill>
                  <a:schemeClr val="dk1"/>
                </a:solidFill>
                <a:latin typeface="Consolas"/>
                <a:ea typeface="Consolas"/>
                <a:cs typeface="Consolas"/>
                <a:sym typeface="Consolas"/>
              </a:rPr>
              <a:t>: </a:t>
            </a:r>
            <a:r>
              <a:rPr lang="en-GB">
                <a:solidFill>
                  <a:srgbClr val="A31515"/>
                </a:solidFill>
                <a:latin typeface="Consolas"/>
                <a:ea typeface="Consolas"/>
                <a:cs typeface="Consolas"/>
                <a:sym typeface="Consolas"/>
              </a:rPr>
              <a:t>'Roboto'</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sans-serif</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font-weight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723" name="Google Shape;723;p9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724" name="Google Shape;724;p94"/>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sp>
        <p:nvSpPr>
          <p:cNvPr id="725" name="Google Shape;725;p94"/>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&lt;link</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"https://fonts.googleapis.com/css?family=Roboto:100,300,400,500,700&amp;display=swap"</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rel</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"stylesheet"</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726" name="Google Shape;726;p94"/>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Ver </a:t>
            </a:r>
            <a:r>
              <a:rPr lang="en-GB" sz="1200" u="sng">
                <a:solidFill>
                  <a:schemeClr val="hlink"/>
                </a:solidFill>
                <a:latin typeface="Helvetica Neue Light"/>
                <a:ea typeface="Helvetica Neue Light"/>
                <a:cs typeface="Helvetica Neue Light"/>
                <a:sym typeface="Helvetica Neue Light"/>
                <a:hlinkClick r:id="rId4"/>
              </a:rPr>
              <a:t>Google Fonts</a:t>
            </a:r>
            <a:endParaRPr sz="1200">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2" name="Google Shape;732;p95"/>
          <p:cNvSpPr txBox="1"/>
          <p:nvPr/>
        </p:nvSpPr>
        <p:spPr>
          <a:xfrm>
            <a:off x="1453047" y="4972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¡BONUS!</a:t>
            </a:r>
            <a:endParaRPr sz="4000">
              <a:solidFill>
                <a:schemeClr val="dk1"/>
              </a:solidFill>
              <a:latin typeface="Anton"/>
              <a:ea typeface="Anton"/>
              <a:cs typeface="Anton"/>
              <a:sym typeface="Anton"/>
            </a:endParaRPr>
          </a:p>
        </p:txBody>
      </p:sp>
      <p:sp>
        <p:nvSpPr>
          <p:cNvPr id="733" name="Google Shape;733;p95"/>
          <p:cNvSpPr txBox="1"/>
          <p:nvPr/>
        </p:nvSpPr>
        <p:spPr>
          <a:xfrm>
            <a:off x="1233300" y="1545875"/>
            <a:ext cx="66774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Se ve así porque </a:t>
            </a:r>
            <a:r>
              <a:rPr i="1" lang="en-GB" sz="2000">
                <a:latin typeface="Helvetica Neue Light"/>
                <a:ea typeface="Helvetica Neue Light"/>
                <a:cs typeface="Helvetica Neue Light"/>
                <a:sym typeface="Helvetica Neue Light"/>
              </a:rPr>
              <a:t>100</a:t>
            </a:r>
            <a:r>
              <a:rPr lang="en-GB" sz="2000">
                <a:latin typeface="Helvetica Neue Light"/>
                <a:ea typeface="Helvetica Neue Light"/>
                <a:cs typeface="Helvetica Neue Light"/>
                <a:sym typeface="Helvetica Neue Light"/>
              </a:rPr>
              <a:t> es lo más “light” posible:</a:t>
            </a:r>
            <a:endParaRPr sz="2000">
              <a:latin typeface="Helvetica Neue Light"/>
              <a:ea typeface="Helvetica Neue Light"/>
              <a:cs typeface="Helvetica Neue Light"/>
              <a:sym typeface="Helvetica Neue Light"/>
            </a:endParaRPr>
          </a:p>
        </p:txBody>
      </p:sp>
      <p:pic>
        <p:nvPicPr>
          <p:cNvPr id="734" name="Google Shape;734;p95"/>
          <p:cNvPicPr preferRelativeResize="0"/>
          <p:nvPr/>
        </p:nvPicPr>
        <p:blipFill>
          <a:blip r:embed="rId4">
            <a:alphaModFix/>
          </a:blip>
          <a:stretch>
            <a:fillRect/>
          </a:stretch>
        </p:blipFill>
        <p:spPr>
          <a:xfrm>
            <a:off x="3533775" y="2701875"/>
            <a:ext cx="2076450" cy="10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3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4</a:t>
            </a:r>
            <a:endParaRPr i="1" sz="2000">
              <a:latin typeface="Anton"/>
              <a:ea typeface="Anton"/>
              <a:cs typeface="Anton"/>
              <a:sym typeface="Anton"/>
            </a:endParaRPr>
          </a:p>
        </p:txBody>
      </p:sp>
      <p:pic>
        <p:nvPicPr>
          <p:cNvPr id="148" name="Google Shape;14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9" name="Google Shape;149;p3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50" name="Google Shape;150;p33"/>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51" name="Google Shape;151;p33"/>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Estilos </a:t>
            </a:r>
            <a:endParaRPr sz="1100">
              <a:solidFill>
                <a:srgbClr val="FFFFFF"/>
              </a:solidFill>
              <a:latin typeface="Helvetica Neue"/>
              <a:ea typeface="Helvetica Neue"/>
              <a:cs typeface="Helvetica Neue"/>
              <a:sym typeface="Helvetica Neue"/>
            </a:endParaRPr>
          </a:p>
        </p:txBody>
      </p:sp>
      <p:sp>
        <p:nvSpPr>
          <p:cNvPr id="152" name="Google Shape;152;p33"/>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Recapitulación de la clase anterior</a:t>
            </a:r>
            <a:endParaRPr b="0" i="0" sz="1100" u="none" cap="none" strike="noStrike">
              <a:solidFill>
                <a:srgbClr val="FFFFFF"/>
              </a:solidFill>
              <a:latin typeface="Helvetica Neue"/>
              <a:ea typeface="Helvetica Neue"/>
              <a:cs typeface="Helvetica Neue"/>
              <a:sym typeface="Helvetica Neue"/>
            </a:endParaRPr>
          </a:p>
        </p:txBody>
      </p:sp>
      <p:cxnSp>
        <p:nvCxnSpPr>
          <p:cNvPr id="153" name="Google Shape;153;p33"/>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154" name="Google Shape;154;p33"/>
          <p:cNvSpPr/>
          <p:nvPr/>
        </p:nvSpPr>
        <p:spPr>
          <a:xfrm>
            <a:off x="3007208" y="2342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Texto</a:t>
            </a:r>
            <a:endParaRPr b="0" i="0" sz="1100" u="none" cap="none" strike="noStrike">
              <a:solidFill>
                <a:srgbClr val="222222"/>
              </a:solidFill>
              <a:latin typeface="Helvetica Neue"/>
              <a:ea typeface="Helvetica Neue"/>
              <a:cs typeface="Helvetica Neue"/>
              <a:sym typeface="Helvetica Neue"/>
            </a:endParaRPr>
          </a:p>
        </p:txBody>
      </p:sp>
      <p:cxnSp>
        <p:nvCxnSpPr>
          <p:cNvPr id="155" name="Google Shape;155;p33"/>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6" name="Google Shape;156;p33"/>
          <p:cNvSpPr/>
          <p:nvPr/>
        </p:nvSpPr>
        <p:spPr>
          <a:xfrm>
            <a:off x="3007208" y="27336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Listas</a:t>
            </a:r>
            <a:endParaRPr b="0" i="0" sz="1100" u="none" cap="none" strike="noStrike">
              <a:solidFill>
                <a:srgbClr val="222222"/>
              </a:solidFill>
              <a:latin typeface="Helvetica Neue"/>
              <a:ea typeface="Helvetica Neue"/>
              <a:cs typeface="Helvetica Neue"/>
              <a:sym typeface="Helvetica Neue"/>
            </a:endParaRPr>
          </a:p>
        </p:txBody>
      </p:sp>
      <p:sp>
        <p:nvSpPr>
          <p:cNvPr id="157" name="Google Shape;157;p33"/>
          <p:cNvSpPr/>
          <p:nvPr/>
        </p:nvSpPr>
        <p:spPr>
          <a:xfrm>
            <a:off x="3012794" y="312508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Fondos</a:t>
            </a:r>
            <a:endParaRPr b="0" i="0" sz="1100" u="none" cap="none" strike="noStrike">
              <a:solidFill>
                <a:srgbClr val="222222"/>
              </a:solidFill>
              <a:latin typeface="Helvetica Neue"/>
              <a:ea typeface="Helvetica Neue"/>
              <a:cs typeface="Helvetica Neue"/>
              <a:sym typeface="Helvetica Neue"/>
            </a:endParaRPr>
          </a:p>
        </p:txBody>
      </p:sp>
      <p:sp>
        <p:nvSpPr>
          <p:cNvPr id="158" name="Google Shape;158;p33"/>
          <p:cNvSpPr txBox="1"/>
          <p:nvPr/>
        </p:nvSpPr>
        <p:spPr>
          <a:xfrm>
            <a:off x="2108475" y="2201475"/>
            <a:ext cx="511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222222"/>
                </a:solidFill>
                <a:latin typeface="Helvetica Neue"/>
                <a:ea typeface="Helvetica Neue"/>
                <a:cs typeface="Helvetica Neue"/>
                <a:sym typeface="Helvetica Neue"/>
              </a:rPr>
              <a:t>para</a:t>
            </a:r>
            <a:endParaRPr sz="1100">
              <a:solidFill>
                <a:srgbClr val="222222"/>
              </a:solidFill>
              <a:latin typeface="Helvetica Neue"/>
              <a:ea typeface="Helvetica Neue"/>
              <a:cs typeface="Helvetica Neue"/>
              <a:sym typeface="Helvetica Neue"/>
            </a:endParaRPr>
          </a:p>
        </p:txBody>
      </p:sp>
      <p:cxnSp>
        <p:nvCxnSpPr>
          <p:cNvPr id="159" name="Google Shape;159;p33"/>
          <p:cNvCxnSpPr/>
          <p:nvPr/>
        </p:nvCxnSpPr>
        <p:spPr>
          <a:xfrm>
            <a:off x="4380300" y="3281988"/>
            <a:ext cx="958200" cy="0"/>
          </a:xfrm>
          <a:prstGeom prst="straightConnector1">
            <a:avLst/>
          </a:prstGeom>
          <a:noFill/>
          <a:ln cap="flat" cmpd="sng" w="9525">
            <a:solidFill>
              <a:srgbClr val="CCCCCC"/>
            </a:solidFill>
            <a:prstDash val="solid"/>
            <a:round/>
            <a:headEnd len="med" w="med" type="oval"/>
            <a:tailEnd len="med" w="med" type="oval"/>
          </a:ln>
        </p:spPr>
      </p:cxnSp>
      <p:sp>
        <p:nvSpPr>
          <p:cNvPr id="160" name="Google Shape;160;p33"/>
          <p:cNvSpPr/>
          <p:nvPr/>
        </p:nvSpPr>
        <p:spPr>
          <a:xfrm>
            <a:off x="5316100" y="3034497"/>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Unidades de medidas</a:t>
            </a:r>
            <a:endParaRPr sz="1100">
              <a:solidFill>
                <a:srgbClr val="222222"/>
              </a:solidFill>
              <a:latin typeface="Helvetica Neue"/>
              <a:ea typeface="Helvetica Neue"/>
              <a:cs typeface="Helvetica Neue"/>
              <a:sym typeface="Helvetica Neue"/>
            </a:endParaRPr>
          </a:p>
        </p:txBody>
      </p:sp>
      <p:cxnSp>
        <p:nvCxnSpPr>
          <p:cNvPr id="161" name="Google Shape;161;p33"/>
          <p:cNvCxnSpPr/>
          <p:nvPr/>
        </p:nvCxnSpPr>
        <p:spPr>
          <a:xfrm>
            <a:off x="4466314" y="327456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2" name="Google Shape;162;p33"/>
          <p:cNvSpPr/>
          <p:nvPr/>
        </p:nvSpPr>
        <p:spPr>
          <a:xfrm>
            <a:off x="5316108" y="351647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8" name="Shape 738"/>
        <p:cNvGrpSpPr/>
        <p:nvPr/>
      </p:nvGrpSpPr>
      <p:grpSpPr>
        <a:xfrm>
          <a:off x="0" y="0"/>
          <a:ext cx="0" cy="0"/>
          <a:chOff x="0" y="0"/>
          <a:chExt cx="0" cy="0"/>
        </a:xfrm>
      </p:grpSpPr>
      <p:pic>
        <p:nvPicPr>
          <p:cNvPr id="739" name="Google Shape;739;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0" name="Google Shape;740;p9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41" name="Google Shape;741;p96"/>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
        <p:nvSpPr>
          <p:cNvPr id="742" name="Google Shape;742;p96"/>
          <p:cNvSpPr txBox="1"/>
          <p:nvPr/>
        </p:nvSpPr>
        <p:spPr>
          <a:xfrm>
            <a:off x="2098800" y="30079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ESTILOS</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a:p>
            <a:pPr indent="-355600" lvl="0" marL="457200" marR="0" rtl="0" algn="ctr">
              <a:lnSpc>
                <a:spcPct val="150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Crea un archivo HTML y otro CSS. </a:t>
            </a:r>
            <a:endParaRPr sz="2000">
              <a:latin typeface="Helvetica Neue Light"/>
              <a:ea typeface="Helvetica Neue Light"/>
              <a:cs typeface="Helvetica Neue Light"/>
              <a:sym typeface="Helvetica Neue Light"/>
            </a:endParaRPr>
          </a:p>
          <a:p>
            <a:pPr indent="-355600" lvl="0" marL="457200" rtl="0" algn="ctr">
              <a:lnSpc>
                <a:spcPct val="150000"/>
              </a:lnSpc>
              <a:spcBef>
                <a:spcPts val="0"/>
              </a:spcBef>
              <a:spcAft>
                <a:spcPts val="0"/>
              </a:spcAft>
              <a:buClr>
                <a:schemeClr val="dk1"/>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Agrega un estilo de tipografía a un archivo. </a:t>
            </a:r>
            <a:endParaRPr i="1" sz="16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748" name="Google Shape;748;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9" name="Google Shape;749;p9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8"/>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755" name="Google Shape;755;p98"/>
          <p:cNvSpPr txBox="1"/>
          <p:nvPr/>
        </p:nvSpPr>
        <p:spPr>
          <a:xfrm>
            <a:off x="938100" y="1665100"/>
            <a:ext cx="7267800" cy="3325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Crea un archivo HTML con un elemento párrafo dentro de él, con texto Lorem Ipsum. Además, crea un archivo CSS y agrégale estilo al párrafo con los siguientes valores: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Color de texto: #0033ff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Indexar una Google Font a elección.</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Espacio entre renglones: 15px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Tamaño de texto: 12px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Cuentas con </a:t>
            </a:r>
            <a:r>
              <a:rPr b="1" lang="en-GB" sz="1800">
                <a:solidFill>
                  <a:schemeClr val="dk1"/>
                </a:solidFill>
                <a:highlight>
                  <a:schemeClr val="lt1"/>
                </a:highlight>
                <a:latin typeface="Helvetica Neue"/>
                <a:ea typeface="Helvetica Neue"/>
                <a:cs typeface="Helvetica Neue"/>
                <a:sym typeface="Helvetica Neue"/>
              </a:rPr>
              <a:t>15 minutos</a:t>
            </a:r>
            <a:r>
              <a:rPr lang="en-GB" sz="1800">
                <a:solidFill>
                  <a:schemeClr val="dk1"/>
                </a:solidFill>
                <a:highlight>
                  <a:schemeClr val="lt1"/>
                </a:highlight>
                <a:latin typeface="Helvetica Neue Light"/>
                <a:ea typeface="Helvetica Neue Light"/>
                <a:cs typeface="Helvetica Neue Light"/>
                <a:sym typeface="Helvetica Neue Light"/>
              </a:rPr>
              <a:t> para completar la actividad.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756" name="Google Shape;756;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57" name="Google Shape;757;p9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ASIGNANDO ESTILOS</a:t>
            </a:r>
            <a:endParaRPr b="0" i="1" sz="4000" u="none" cap="none" strike="noStrike">
              <a:solidFill>
                <a:srgbClr val="000000"/>
              </a:solidFill>
              <a:latin typeface="Anton"/>
              <a:ea typeface="Anton"/>
              <a:cs typeface="Anton"/>
              <a:sym typeface="Anton"/>
            </a:endParaRPr>
          </a:p>
        </p:txBody>
      </p:sp>
      <p:sp>
        <p:nvSpPr>
          <p:cNvPr id="763" name="Google Shape;763;p99"/>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Agrega nuevas propiedades en el CSS de tu Proyecto.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64" name="Google Shape;764;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65" name="Google Shape;765;p99"/>
          <p:cNvPicPr preferRelativeResize="0"/>
          <p:nvPr/>
        </p:nvPicPr>
        <p:blipFill>
          <a:blip r:embed="rId4">
            <a:alphaModFix/>
          </a:blip>
          <a:stretch>
            <a:fillRect/>
          </a:stretch>
        </p:blipFill>
        <p:spPr>
          <a:xfrm>
            <a:off x="3924300" y="771525"/>
            <a:ext cx="1295400" cy="1295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aphicFrame>
        <p:nvGraphicFramePr>
          <p:cNvPr id="770" name="Google Shape;770;p100"/>
          <p:cNvGraphicFramePr/>
          <p:nvPr/>
        </p:nvGraphicFramePr>
        <p:xfrm>
          <a:off x="153263" y="344100"/>
          <a:ext cx="3000000" cy="3000000"/>
        </p:xfrm>
        <a:graphic>
          <a:graphicData uri="http://schemas.openxmlformats.org/drawingml/2006/table">
            <a:tbl>
              <a:tblPr>
                <a:noFill/>
                <a:tableStyleId>{E26ADE57-C022-4D6E-9F5E-609D7D6CDCF2}</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ASIGNANDO ESTILOS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 y CSS. 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u="none" cap="none" strike="noStrike">
                          <a:latin typeface="Helvetica Neue Light"/>
                          <a:ea typeface="Helvetica Neue Light"/>
                          <a:cs typeface="Helvetica Neue Light"/>
                          <a:sym typeface="Helvetica Neue Light"/>
                        </a:rPr>
                        <a:t>c</a:t>
                      </a:r>
                      <a:r>
                        <a:rPr lang="en-GB" sz="1600">
                          <a:latin typeface="Helvetica Neue Light"/>
                          <a:ea typeface="Helvetica Neue Light"/>
                          <a:cs typeface="Helvetica Neue Light"/>
                          <a:sym typeface="Helvetica Neue Light"/>
                        </a:rPr>
                        <a:t>arpeta en formato zip o rar con el/los archivos html y css.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asigna estilos vistos en esta clase al proyecto final, en función de lo que tenías en mente gracias al boceto.</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Incluir de acuerdo a tu proyecto algunas de las propiedades vistas:</a:t>
                      </a:r>
                      <a:endParaRPr>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000000"/>
                        </a:buClr>
                        <a:buSzPts val="1400"/>
                        <a:buFont typeface="Helvetica Neue Light"/>
                        <a:buChar char="-"/>
                      </a:pPr>
                      <a:r>
                        <a:rPr lang="en-GB">
                          <a:latin typeface="Helvetica Neue Light"/>
                          <a:ea typeface="Helvetica Neue Light"/>
                          <a:cs typeface="Helvetica Neue Light"/>
                          <a:sym typeface="Helvetica Neue Light"/>
                        </a:rPr>
                        <a:t>Texto: font-style, font-weight, font-size, font-family, text-align, line-height y text-decoration.</a:t>
                      </a:r>
                      <a:endParaRPr>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000000"/>
                        </a:buClr>
                        <a:buSzPts val="1400"/>
                        <a:buFont typeface="Helvetica Neue Light"/>
                        <a:buChar char="-"/>
                      </a:pPr>
                      <a:r>
                        <a:rPr lang="en-GB">
                          <a:latin typeface="Helvetica Neue Light"/>
                          <a:ea typeface="Helvetica Neue Light"/>
                          <a:cs typeface="Helvetica Neue Light"/>
                          <a:sym typeface="Helvetica Neue Light"/>
                        </a:rPr>
                        <a:t>Listas: list-style-type, list-style-position y/o list-style.</a:t>
                      </a:r>
                      <a:endParaRPr>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000000"/>
                        </a:buClr>
                        <a:buSzPts val="1400"/>
                        <a:buFont typeface="Helvetica Neue Light"/>
                        <a:buChar char="-"/>
                      </a:pPr>
                      <a:r>
                        <a:rPr lang="en-GB">
                          <a:latin typeface="Helvetica Neue Light"/>
                          <a:ea typeface="Helvetica Neue Light"/>
                          <a:cs typeface="Helvetica Neue Light"/>
                          <a:sym typeface="Helvetica Neue Light"/>
                        </a:rPr>
                        <a:t>Fondos: background-color, background-image, background-repeat, background-position y/o background-size.</a:t>
                      </a:r>
                      <a:endParaRPr>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000000"/>
                        </a:buClr>
                        <a:buSzPts val="1400"/>
                        <a:buFont typeface="Helvetica Neue Light"/>
                        <a:buChar char="-"/>
                      </a:pPr>
                      <a:r>
                        <a:rPr lang="en-GB">
                          <a:latin typeface="Helvetica Neue Light"/>
                          <a:ea typeface="Helvetica Neue Light"/>
                          <a:cs typeface="Helvetica Neue Light"/>
                          <a:sym typeface="Helvetica Neue Light"/>
                        </a:rPr>
                        <a:t>Tipografía de </a:t>
                      </a:r>
                      <a:r>
                        <a:rPr lang="en-GB" u="sng">
                          <a:solidFill>
                            <a:schemeClr val="accent5"/>
                          </a:solidFill>
                          <a:latin typeface="Helvetica Neue Light"/>
                          <a:ea typeface="Helvetica Neue Light"/>
                          <a:cs typeface="Helvetica Neue Light"/>
                          <a:sym typeface="Helvetica Neue Light"/>
                          <a:hlinkClick r:id="rId3">
                            <a:extLst>
                              <a:ext uri="{A12FA001-AC4F-418D-AE19-62706E023703}">
                                <ahyp:hlinkClr val="tx"/>
                              </a:ext>
                            </a:extLst>
                          </a:hlinkClick>
                        </a:rPr>
                        <a:t>Google Fonts</a:t>
                      </a:r>
                      <a:r>
                        <a:rPr lang="en-GB">
                          <a:latin typeface="Helvetica Neue Light"/>
                          <a:ea typeface="Helvetica Neue Light"/>
                          <a:cs typeface="Helvetica Neue Light"/>
                          <a:sym typeface="Helvetica Neue Light"/>
                        </a:rPr>
                        <a:t>.</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 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n-GB" u="sng">
                          <a:solidFill>
                            <a:schemeClr val="accent5"/>
                          </a:solidFill>
                          <a:latin typeface="Helvetica Neue Light"/>
                          <a:ea typeface="Helvetica Neue Light"/>
                          <a:cs typeface="Helvetica Neue Light"/>
                          <a:sym typeface="Helvetica Neue Light"/>
                          <a:hlinkClick r:id="rId4">
                            <a:extLst>
                              <a:ext uri="{A12FA001-AC4F-418D-AE19-62706E023703}">
                                <ahyp:hlinkClr val="tx"/>
                              </a:ext>
                            </a:extLst>
                          </a:hlinkClick>
                        </a:rPr>
                        <a:t>Carpeta comprimida con los archivos</a:t>
                      </a:r>
                      <a:endParaRPr sz="1800" u="none" cap="none" strike="noStrike">
                        <a:solidFill>
                          <a:schemeClr val="accent5"/>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71" name="Google Shape;771;p100"/>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772" name="Google Shape;772;p100"/>
          <p:cNvPicPr preferRelativeResize="0"/>
          <p:nvPr/>
        </p:nvPicPr>
        <p:blipFill>
          <a:blip r:embed="rId6">
            <a:alphaModFix/>
          </a:blip>
          <a:stretch>
            <a:fillRect/>
          </a:stretch>
        </p:blipFill>
        <p:spPr>
          <a:xfrm>
            <a:off x="7055175" y="1181775"/>
            <a:ext cx="1804700" cy="707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i="1" lang="en-GB" sz="2400">
                <a:latin typeface="Anton"/>
                <a:ea typeface="Anton"/>
                <a:cs typeface="Anton"/>
                <a:sym typeface="Anton"/>
              </a:rPr>
              <a:t>SUGERENCIA: ¡HAZ ESTE DESAFÍO COMPLEMENTARIO!</a:t>
            </a:r>
            <a:endParaRPr i="1" sz="2400">
              <a:latin typeface="Anton"/>
              <a:ea typeface="Anton"/>
              <a:cs typeface="Anton"/>
              <a:sym typeface="Anton"/>
            </a:endParaRPr>
          </a:p>
          <a:p>
            <a:pPr indent="0" lvl="0" marL="0" rtl="0" algn="l">
              <a:spcBef>
                <a:spcPts val="0"/>
              </a:spcBef>
              <a:spcAft>
                <a:spcPts val="0"/>
              </a:spcAft>
              <a:buNone/>
            </a:pPr>
            <a:r>
              <a:t/>
            </a:r>
            <a:endParaRPr/>
          </a:p>
        </p:txBody>
      </p:sp>
      <p:sp>
        <p:nvSpPr>
          <p:cNvPr id="778" name="Google Shape;778;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Hacer el desafío </a:t>
            </a:r>
            <a:r>
              <a:rPr b="1" i="1" lang="en-GB" sz="2000">
                <a:solidFill>
                  <a:schemeClr val="dk1"/>
                </a:solidFill>
                <a:latin typeface="Helvetica Neue"/>
                <a:ea typeface="Helvetica Neue"/>
                <a:cs typeface="Helvetica Neue"/>
                <a:sym typeface="Helvetica Neue"/>
              </a:rPr>
              <a:t>"Asignando estilos"</a:t>
            </a:r>
            <a:r>
              <a:rPr lang="en-GB" sz="2000">
                <a:solidFill>
                  <a:schemeClr val="dk1"/>
                </a:solidFill>
                <a:latin typeface="Helvetica Neue Light"/>
                <a:ea typeface="Helvetica Neue Light"/>
                <a:cs typeface="Helvetica Neue Light"/>
                <a:sym typeface="Helvetica Neue Light"/>
              </a:rPr>
              <a:t> es importante porque podrás desarrollar código. Además, te ayudará a ver cómo traducir todo tu diseño al lenguaje de las computadoras. </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20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4" name="Google Shape;784;p102"/>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PRIMERA ENTREGA DEL PROYECTO FINAL </a:t>
            </a:r>
            <a:endParaRPr b="0" i="1" sz="4000" u="none" cap="none" strike="noStrike">
              <a:solidFill>
                <a:srgbClr val="000000"/>
              </a:solidFill>
              <a:latin typeface="Anton"/>
              <a:ea typeface="Anton"/>
              <a:cs typeface="Anton"/>
              <a:sym typeface="Anton"/>
            </a:endParaRPr>
          </a:p>
        </p:txBody>
      </p:sp>
      <p:sp>
        <p:nvSpPr>
          <p:cNvPr id="785" name="Google Shape;785;p102"/>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786" name="Google Shape;786;p102"/>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92" name="Google Shape;792;p103"/>
          <p:cNvGraphicFramePr/>
          <p:nvPr/>
        </p:nvGraphicFramePr>
        <p:xfrm>
          <a:off x="153250" y="107013"/>
          <a:ext cx="3000000" cy="3000000"/>
        </p:xfrm>
        <a:graphic>
          <a:graphicData uri="http://schemas.openxmlformats.org/drawingml/2006/table">
            <a:tbl>
              <a:tblPr>
                <a:noFill/>
                <a:tableStyleId>{E26ADE57-C022-4D6E-9F5E-609D7D6CDCF2}</a:tableStyleId>
              </a:tblPr>
              <a:tblGrid>
                <a:gridCol w="2945825"/>
                <a:gridCol w="3822275"/>
                <a:gridCol w="2069375"/>
              </a:tblGrid>
              <a:tr h="620200">
                <a:tc gridSpan="3">
                  <a:txBody>
                    <a:bodyPr/>
                    <a:lstStyle/>
                    <a:p>
                      <a:pPr indent="0" lvl="0" marL="0" marR="0" rtl="0" algn="l">
                        <a:lnSpc>
                          <a:spcPct val="100000"/>
                        </a:lnSpc>
                        <a:spcBef>
                          <a:spcPts val="0"/>
                        </a:spcBef>
                        <a:spcAft>
                          <a:spcPts val="0"/>
                        </a:spcAft>
                        <a:buClr>
                          <a:srgbClr val="000000"/>
                        </a:buClr>
                        <a:buSzPts val="2200"/>
                        <a:buFont typeface="Arial"/>
                        <a:buNone/>
                      </a:pPr>
                      <a:r>
                        <a:rPr i="1" lang="en-GB" sz="2200" u="none" cap="none" strike="noStrike">
                          <a:solidFill>
                            <a:schemeClr val="dk1"/>
                          </a:solidFill>
                          <a:latin typeface="Anton"/>
                          <a:ea typeface="Anton"/>
                          <a:cs typeface="Anton"/>
                          <a:sym typeface="Anton"/>
                        </a:rPr>
                        <a:t>PRIMERA 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9784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 y CSS</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u="none" cap="none" strike="noStrike">
                          <a:solidFill>
                            <a:schemeClr val="dk1"/>
                          </a:solidFill>
                          <a:latin typeface="Helvetica Neue Light"/>
                          <a:ea typeface="Helvetica Neue Light"/>
                          <a:cs typeface="Helvetica Neue Light"/>
                          <a:sym typeface="Helvetica Neue Light"/>
                        </a:rPr>
                        <a:t>activar comentarios en el archivo.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64350">
                <a:tc gridSpan="3">
                  <a:txBody>
                    <a:bodyPr/>
                    <a:lstStyle/>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 </a:t>
                      </a:r>
                      <a:r>
                        <a:rPr b="1" lang="en-GB" sz="1600" u="none" cap="none" strike="noStrike">
                          <a:solidFill>
                            <a:schemeClr val="dk1"/>
                          </a:solidFill>
                          <a:latin typeface="Helvetica Neue"/>
                          <a:ea typeface="Helvetica Neue"/>
                          <a:cs typeface="Helvetica Neue"/>
                          <a:sym typeface="Helvetica Neue"/>
                        </a:rPr>
                        <a:t>Objetivos Generales:</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AutoNum type="arabicPeriod"/>
                      </a:pPr>
                      <a:r>
                        <a:rPr lang="en-GB" sz="1600">
                          <a:solidFill>
                            <a:schemeClr val="dk1"/>
                          </a:solidFill>
                          <a:latin typeface="Helvetica Neue Light"/>
                          <a:ea typeface="Helvetica Neue Light"/>
                          <a:cs typeface="Helvetica Neue Light"/>
                          <a:sym typeface="Helvetica Neue Light"/>
                        </a:rPr>
                        <a:t>Lograr armar un primer prototipo de la web, su estructura en HTML y estilo inicial (CSS).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solidFill>
                            <a:schemeClr val="dk1"/>
                          </a:solidFill>
                        </a:rPr>
                        <a:t>&gt;&gt; </a:t>
                      </a:r>
                      <a:r>
                        <a:rPr b="1" lang="en-GB" sz="1600" u="none" cap="none" strike="noStrike">
                          <a:solidFill>
                            <a:schemeClr val="dk1"/>
                          </a:solidFill>
                          <a:latin typeface="Helvetica Neue"/>
                          <a:ea typeface="Helvetica Neue"/>
                          <a:cs typeface="Helvetica Neue"/>
                          <a:sym typeface="Helvetica Neue"/>
                        </a:rPr>
                        <a:t>Objetivos Específicos:</a:t>
                      </a:r>
                      <a:endParaRPr b="1" sz="1600" u="none" cap="none" strike="noStrike">
                        <a:solidFill>
                          <a:schemeClr val="dk1"/>
                        </a:solidFill>
                        <a:latin typeface="Helvetica Neue"/>
                        <a:ea typeface="Helvetica Neue"/>
                        <a:cs typeface="Helvetica Neue"/>
                        <a:sym typeface="Helvetica Neue"/>
                      </a:endParaRPr>
                    </a:p>
                    <a:p>
                      <a:pPr indent="-323850" lvl="0" marL="457200" marR="0" rtl="0" algn="l">
                        <a:lnSpc>
                          <a:spcPct val="100000"/>
                        </a:lnSpc>
                        <a:spcBef>
                          <a:spcPts val="0"/>
                        </a:spcBef>
                        <a:spcAft>
                          <a:spcPts val="0"/>
                        </a:spcAft>
                        <a:buClr>
                          <a:srgbClr val="434343"/>
                        </a:buClr>
                        <a:buSzPts val="1500"/>
                        <a:buFont typeface="Helvetica Neue Light"/>
                        <a:buAutoNum type="arabicPeriod"/>
                      </a:pPr>
                      <a:r>
                        <a:rPr b="1" lang="en-GB" sz="1500">
                          <a:solidFill>
                            <a:srgbClr val="434343"/>
                          </a:solidFill>
                          <a:latin typeface="Helvetica Neue"/>
                          <a:ea typeface="Helvetica Neue"/>
                          <a:cs typeface="Helvetica Neue"/>
                          <a:sym typeface="Helvetica Neue"/>
                        </a:rPr>
                        <a:t>Prototipar la web</a:t>
                      </a:r>
                      <a:r>
                        <a:rPr lang="en-GB" sz="1500">
                          <a:solidFill>
                            <a:srgbClr val="434343"/>
                          </a:solidFill>
                          <a:latin typeface="Helvetica Neue Light"/>
                          <a:ea typeface="Helvetica Neue Light"/>
                          <a:cs typeface="Helvetica Neue Light"/>
                          <a:sym typeface="Helvetica Neue Light"/>
                        </a:rPr>
                        <a:t> para tener una idea clara del resultado al que se quiere llegar.</a:t>
                      </a:r>
                      <a:endParaRPr sz="1500">
                        <a:solidFill>
                          <a:srgbClr val="434343"/>
                        </a:solidFill>
                        <a:latin typeface="Helvetica Neue Light"/>
                        <a:ea typeface="Helvetica Neue Light"/>
                        <a:cs typeface="Helvetica Neue Light"/>
                        <a:sym typeface="Helvetica Neue Light"/>
                      </a:endParaRPr>
                    </a:p>
                    <a:p>
                      <a:pPr indent="-323850" lvl="0" marL="457200" marR="0" rtl="0" algn="l">
                        <a:lnSpc>
                          <a:spcPct val="100000"/>
                        </a:lnSpc>
                        <a:spcBef>
                          <a:spcPts val="0"/>
                        </a:spcBef>
                        <a:spcAft>
                          <a:spcPts val="0"/>
                        </a:spcAft>
                        <a:buClr>
                          <a:srgbClr val="434343"/>
                        </a:buClr>
                        <a:buSzPts val="1500"/>
                        <a:buFont typeface="Helvetica Neue Light"/>
                        <a:buAutoNum type="arabicPeriod"/>
                      </a:pPr>
                      <a:r>
                        <a:rPr b="1" lang="en-GB" sz="1500">
                          <a:solidFill>
                            <a:srgbClr val="434343"/>
                          </a:solidFill>
                          <a:latin typeface="Helvetica Neue"/>
                          <a:ea typeface="Helvetica Neue"/>
                          <a:cs typeface="Helvetica Neue"/>
                          <a:sym typeface="Helvetica Neue"/>
                        </a:rPr>
                        <a:t>Maquetar la web:</a:t>
                      </a:r>
                      <a:r>
                        <a:rPr lang="en-GB" sz="1500">
                          <a:solidFill>
                            <a:srgbClr val="434343"/>
                          </a:solidFill>
                          <a:latin typeface="Helvetica Neue Light"/>
                          <a:ea typeface="Helvetica Neue Light"/>
                          <a:cs typeface="Helvetica Neue Light"/>
                          <a:sym typeface="Helvetica Neue Light"/>
                        </a:rPr>
                        <a:t> El estudiante deberá utilizar los tags, en especial los semánticos, para desde el código describir la estructura de la web.</a:t>
                      </a:r>
                      <a:endParaRPr sz="1500">
                        <a:solidFill>
                          <a:srgbClr val="434343"/>
                        </a:solidFill>
                        <a:latin typeface="Helvetica Neue Light"/>
                        <a:ea typeface="Helvetica Neue Light"/>
                        <a:cs typeface="Helvetica Neue Light"/>
                        <a:sym typeface="Helvetica Neue Light"/>
                      </a:endParaRPr>
                    </a:p>
                    <a:p>
                      <a:pPr indent="-323850" lvl="0" marL="457200" marR="0" rtl="0" algn="l">
                        <a:lnSpc>
                          <a:spcPct val="100000"/>
                        </a:lnSpc>
                        <a:spcBef>
                          <a:spcPts val="0"/>
                        </a:spcBef>
                        <a:spcAft>
                          <a:spcPts val="0"/>
                        </a:spcAft>
                        <a:buClr>
                          <a:srgbClr val="434343"/>
                        </a:buClr>
                        <a:buSzPts val="1500"/>
                        <a:buFont typeface="Helvetica Neue Light"/>
                        <a:buAutoNum type="arabicPeriod"/>
                      </a:pPr>
                      <a:r>
                        <a:rPr b="1" lang="en-GB" sz="1500">
                          <a:solidFill>
                            <a:srgbClr val="434343"/>
                          </a:solidFill>
                          <a:latin typeface="Helvetica Neue"/>
                          <a:ea typeface="Helvetica Neue"/>
                          <a:cs typeface="Helvetica Neue"/>
                          <a:sym typeface="Helvetica Neue"/>
                        </a:rPr>
                        <a:t>Crear un estilo inicial</a:t>
                      </a:r>
                      <a:r>
                        <a:rPr lang="en-GB" sz="1500">
                          <a:solidFill>
                            <a:srgbClr val="434343"/>
                          </a:solidFill>
                          <a:latin typeface="Helvetica Neue Light"/>
                          <a:ea typeface="Helvetica Neue Light"/>
                          <a:cs typeface="Helvetica Neue Light"/>
                          <a:sym typeface="Helvetica Neue Light"/>
                        </a:rPr>
                        <a:t>: El estudiante deberá comenzar a darle estilo básico a su web definiendo colores, tipografías, etc. El documento debe tener linkeadas las páginas del proyecto.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solidFill>
                            <a:schemeClr val="dk1"/>
                          </a:solidFill>
                        </a:rPr>
                        <a:t>&gt;&gt; </a:t>
                      </a:r>
                      <a:r>
                        <a:rPr b="1" lang="en-GB" sz="1600" u="none" cap="none" strike="noStrike">
                          <a:solidFill>
                            <a:schemeClr val="dk1"/>
                          </a:solidFill>
                          <a:latin typeface="Helvetica Neue"/>
                          <a:ea typeface="Helvetica Neue"/>
                          <a:cs typeface="Helvetica Neue"/>
                          <a:sym typeface="Helvetica Neue"/>
                        </a:rPr>
                        <a:t>Se debe entregar:</a:t>
                      </a:r>
                      <a:endParaRPr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Sketch / wireframe.</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Estructura de la web en HTML: página principal (index.html), cada una de las secciones y enlaces entre secciones.</a:t>
                      </a:r>
                      <a:endParaRPr sz="1600">
                        <a:solidFill>
                          <a:schemeClr val="dk1"/>
                        </a:solidFill>
                        <a:latin typeface="Helvetica Neue Light"/>
                        <a:ea typeface="Helvetica Neue Light"/>
                        <a:cs typeface="Helvetica Neue Light"/>
                        <a:sym typeface="Helvetica Neue Light"/>
                      </a:endParaRPr>
                    </a:p>
                    <a:p>
                      <a:pPr indent="-336550" lvl="0" marL="457200" rtl="0" algn="just">
                        <a:lnSpc>
                          <a:spcPct val="115000"/>
                        </a:lnSpc>
                        <a:spcBef>
                          <a:spcPts val="0"/>
                        </a:spcBef>
                        <a:spcAft>
                          <a:spcPts val="0"/>
                        </a:spcAft>
                        <a:buClr>
                          <a:schemeClr val="dk1"/>
                        </a:buClr>
                        <a:buSzPts val="1700"/>
                        <a:buFont typeface="Helvetica Neue Light"/>
                        <a:buChar char="-"/>
                      </a:pPr>
                      <a:r>
                        <a:rPr lang="en-GB" sz="1600">
                          <a:solidFill>
                            <a:srgbClr val="434343"/>
                          </a:solidFill>
                          <a:latin typeface="Helvetica Neue Light"/>
                          <a:ea typeface="Helvetica Neue Light"/>
                          <a:cs typeface="Helvetica Neue Light"/>
                          <a:sym typeface="Helvetica Neue Light"/>
                        </a:rPr>
                        <a:t>Archivo CSS con estilos pertinentes al diseño.</a:t>
                      </a:r>
                      <a:endParaRPr sz="17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93" name="Google Shape;793;p103"/>
          <p:cNvPicPr preferRelativeResize="0"/>
          <p:nvPr/>
        </p:nvPicPr>
        <p:blipFill rotWithShape="1">
          <a:blip r:embed="rId4">
            <a:alphaModFix/>
          </a:blip>
          <a:srcRect b="0" l="0" r="0" t="0"/>
          <a:stretch/>
        </p:blipFill>
        <p:spPr>
          <a:xfrm>
            <a:off x="7162875" y="943300"/>
            <a:ext cx="1634174" cy="639850"/>
          </a:xfrm>
          <a:prstGeom prst="rect">
            <a:avLst/>
          </a:prstGeom>
          <a:noFill/>
          <a:ln>
            <a:noFill/>
          </a:ln>
        </p:spPr>
      </p:pic>
      <p:sp>
        <p:nvSpPr>
          <p:cNvPr id="794" name="Google Shape;794;p103"/>
          <p:cNvSpPr/>
          <p:nvPr/>
        </p:nvSpPr>
        <p:spPr>
          <a:xfrm>
            <a:off x="8511150" y="875625"/>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FFFFFF"/>
                </a:solidFill>
                <a:latin typeface="Helvetica Neue"/>
                <a:ea typeface="Helvetica Neue"/>
                <a:cs typeface="Helvetica Neue"/>
                <a:sym typeface="Helvetica Neue"/>
              </a:rPr>
              <a:t>2</a:t>
            </a:r>
            <a:endParaRPr b="1" i="0" sz="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10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00" name="Google Shape;800;p10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04" name="Shape 804"/>
        <p:cNvGrpSpPr/>
        <p:nvPr/>
      </p:nvGrpSpPr>
      <p:grpSpPr>
        <a:xfrm>
          <a:off x="0" y="0"/>
          <a:ext cx="0" cy="0"/>
          <a:chOff x="0" y="0"/>
          <a:chExt cx="0" cy="0"/>
        </a:xfrm>
      </p:grpSpPr>
      <p:sp>
        <p:nvSpPr>
          <p:cNvPr id="805" name="Google Shape;805;p10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806" name="Google Shape;806;p10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807" name="Google Shape;807;p10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sp>
        <p:nvSpPr>
          <p:cNvPr id="167" name="Google Shape;167;p34"/>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9" name="Google Shape;169;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cxnSp>
        <p:nvCxnSpPr>
          <p:cNvPr id="171" name="Google Shape;171;p3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3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5" name="Google Shape;175;p3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6" name="Google Shape;176;p34"/>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cxnSp>
        <p:nvCxnSpPr>
          <p:cNvPr id="179" name="Google Shape;179;p3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4"/>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3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3" name="Google Shape;183;p3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4" name="Google Shape;184;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87" name="Google Shape;187;p3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1" name="Google Shape;191;p3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2" name="Google Shape;192;p3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3" name="Google Shape;193;p34"/>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Incluyendo CSS a nuestro proyecto</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4" name="Google Shape;194;p34"/>
          <p:cNvSpPr txBox="1"/>
          <p:nvPr/>
        </p:nvSpPr>
        <p:spPr>
          <a:xfrm>
            <a:off x="17560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95" name="Google Shape;195;p34"/>
          <p:cNvPicPr preferRelativeResize="0"/>
          <p:nvPr/>
        </p:nvPicPr>
        <p:blipFill rotWithShape="1">
          <a:blip r:embed="rId5">
            <a:alphaModFix/>
          </a:blip>
          <a:srcRect b="0" l="0" r="0" t="0"/>
          <a:stretch/>
        </p:blipFill>
        <p:spPr>
          <a:xfrm>
            <a:off x="1420200" y="2465688"/>
            <a:ext cx="365625" cy="365625"/>
          </a:xfrm>
          <a:prstGeom prst="rect">
            <a:avLst/>
          </a:prstGeom>
          <a:noFill/>
          <a:ln>
            <a:noFill/>
          </a:ln>
        </p:spPr>
      </p:pic>
      <p:pic>
        <p:nvPicPr>
          <p:cNvPr id="196" name="Google Shape;196;p34"/>
          <p:cNvPicPr preferRelativeResize="0"/>
          <p:nvPr/>
        </p:nvPicPr>
        <p:blipFill rotWithShape="1">
          <a:blip r:embed="rId6">
            <a:alphaModFix/>
          </a:blip>
          <a:srcRect b="0" l="0" r="0" t="0"/>
          <a:stretch/>
        </p:blipFill>
        <p:spPr>
          <a:xfrm>
            <a:off x="1493300" y="3000812"/>
            <a:ext cx="306000" cy="306000"/>
          </a:xfrm>
          <a:prstGeom prst="rect">
            <a:avLst/>
          </a:prstGeom>
          <a:noFill/>
          <a:ln>
            <a:noFill/>
          </a:ln>
        </p:spPr>
      </p:pic>
      <p:sp>
        <p:nvSpPr>
          <p:cNvPr id="197" name="Google Shape;197;p34"/>
          <p:cNvSpPr txBox="1"/>
          <p:nvPr/>
        </p:nvSpPr>
        <p:spPr>
          <a:xfrm>
            <a:off x="1811850" y="30120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198" name="Google Shape;198;p34"/>
          <p:cNvSpPr txBox="1"/>
          <p:nvPr/>
        </p:nvSpPr>
        <p:spPr>
          <a:xfrm>
            <a:off x="1812413" y="33792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AGREGANDO CSS A NUESTRO HTML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9" name="Google Shape;199;p34"/>
          <p:cNvPicPr preferRelativeResize="0"/>
          <p:nvPr/>
        </p:nvPicPr>
        <p:blipFill rotWithShape="1">
          <a:blip r:embed="rId7">
            <a:alphaModFix/>
          </a:blip>
          <a:srcRect b="0" l="0" r="0" t="0"/>
          <a:stretch/>
        </p:blipFill>
        <p:spPr>
          <a:xfrm>
            <a:off x="1493288" y="3438875"/>
            <a:ext cx="307150" cy="307150"/>
          </a:xfrm>
          <a:prstGeom prst="rect">
            <a:avLst/>
          </a:prstGeom>
          <a:noFill/>
          <a:ln>
            <a:noFill/>
          </a:ln>
        </p:spPr>
      </p:pic>
      <p:sp>
        <p:nvSpPr>
          <p:cNvPr id="200" name="Google Shape;200;p34"/>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CSS - Medidas, colores, fuentes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1" name="Google Shape;201;p34"/>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2" name="Google Shape;202;p34"/>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pic>
        <p:nvPicPr>
          <p:cNvPr id="203" name="Google Shape;203;p34"/>
          <p:cNvPicPr preferRelativeResize="0"/>
          <p:nvPr/>
        </p:nvPicPr>
        <p:blipFill rotWithShape="1">
          <a:blip r:embed="rId6">
            <a:alphaModFix/>
          </a:blip>
          <a:srcRect b="0" l="0" r="0" t="0"/>
          <a:stretch/>
        </p:blipFill>
        <p:spPr>
          <a:xfrm>
            <a:off x="3879925" y="2952712"/>
            <a:ext cx="306000" cy="306000"/>
          </a:xfrm>
          <a:prstGeom prst="rect">
            <a:avLst/>
          </a:prstGeom>
          <a:noFill/>
          <a:ln>
            <a:noFill/>
          </a:ln>
        </p:spPr>
      </p:pic>
      <p:sp>
        <p:nvSpPr>
          <p:cNvPr id="204" name="Google Shape;204;p34"/>
          <p:cNvSpPr txBox="1"/>
          <p:nvPr/>
        </p:nvSpPr>
        <p:spPr>
          <a:xfrm>
            <a:off x="41984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205" name="Google Shape;205;p34"/>
          <p:cNvPicPr preferRelativeResize="0"/>
          <p:nvPr/>
        </p:nvPicPr>
        <p:blipFill rotWithShape="1">
          <a:blip r:embed="rId6">
            <a:alphaModFix/>
          </a:blip>
          <a:srcRect b="0" l="0" r="0" t="0"/>
          <a:stretch/>
        </p:blipFill>
        <p:spPr>
          <a:xfrm>
            <a:off x="3881525" y="3458962"/>
            <a:ext cx="306000" cy="306000"/>
          </a:xfrm>
          <a:prstGeom prst="rect">
            <a:avLst/>
          </a:prstGeom>
          <a:noFill/>
          <a:ln>
            <a:noFill/>
          </a:ln>
        </p:spPr>
      </p:pic>
      <p:sp>
        <p:nvSpPr>
          <p:cNvPr id="206" name="Google Shape;206;p34"/>
          <p:cNvSpPr txBox="1"/>
          <p:nvPr/>
        </p:nvSpPr>
        <p:spPr>
          <a:xfrm>
            <a:off x="4200075" y="34702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207" name="Google Shape;207;p34"/>
          <p:cNvSpPr txBox="1"/>
          <p:nvPr/>
        </p:nvSpPr>
        <p:spPr>
          <a:xfrm>
            <a:off x="4208188"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ASIGNANDO ESTILOS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8" name="Google Shape;208;p34"/>
          <p:cNvPicPr preferRelativeResize="0"/>
          <p:nvPr/>
        </p:nvPicPr>
        <p:blipFill rotWithShape="1">
          <a:blip r:embed="rId8">
            <a:alphaModFix/>
          </a:blip>
          <a:srcRect b="0" l="0" r="0" t="0"/>
          <a:stretch/>
        </p:blipFill>
        <p:spPr>
          <a:xfrm>
            <a:off x="3889063" y="4288137"/>
            <a:ext cx="306000" cy="306000"/>
          </a:xfrm>
          <a:prstGeom prst="rect">
            <a:avLst/>
          </a:prstGeom>
          <a:noFill/>
          <a:ln>
            <a:noFill/>
          </a:ln>
        </p:spPr>
      </p:pic>
      <p:sp>
        <p:nvSpPr>
          <p:cNvPr id="209" name="Google Shape;209;p34"/>
          <p:cNvSpPr txBox="1"/>
          <p:nvPr/>
        </p:nvSpPr>
        <p:spPr>
          <a:xfrm>
            <a:off x="4212738" y="42687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PRIMERA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210" name="Google Shape;210;p34"/>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Box Modeling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1" name="Google Shape;211;p34"/>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2" name="Google Shape;212;p34"/>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sp>
        <p:nvSpPr>
          <p:cNvPr id="213" name="Google Shape;213;p34"/>
          <p:cNvSpPr txBox="1"/>
          <p:nvPr/>
        </p:nvSpPr>
        <p:spPr>
          <a:xfrm>
            <a:off x="65430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BOX MODEL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4" name="Google Shape;214;p34"/>
          <p:cNvPicPr preferRelativeResize="0"/>
          <p:nvPr/>
        </p:nvPicPr>
        <p:blipFill rotWithShape="1">
          <a:blip r:embed="rId7">
            <a:alphaModFix/>
          </a:blip>
          <a:srcRect b="0" l="0" r="0" t="0"/>
          <a:stretch/>
        </p:blipFill>
        <p:spPr>
          <a:xfrm>
            <a:off x="6223938" y="3000638"/>
            <a:ext cx="307150" cy="307150"/>
          </a:xfrm>
          <a:prstGeom prst="rect">
            <a:avLst/>
          </a:prstGeom>
          <a:noFill/>
          <a:ln>
            <a:noFill/>
          </a:ln>
        </p:spPr>
      </p:pic>
      <p:pic>
        <p:nvPicPr>
          <p:cNvPr id="215" name="Google Shape;215;p34"/>
          <p:cNvPicPr preferRelativeResize="0"/>
          <p:nvPr/>
        </p:nvPicPr>
        <p:blipFill>
          <a:blip r:embed="rId9">
            <a:alphaModFix/>
          </a:blip>
          <a:stretch>
            <a:fillRect/>
          </a:stretch>
        </p:blipFill>
        <p:spPr>
          <a:xfrm>
            <a:off x="3891163" y="3924225"/>
            <a:ext cx="283500" cy="28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6"/>
          <p:cNvSpPr txBox="1"/>
          <p:nvPr/>
        </p:nvSpPr>
        <p:spPr>
          <a:xfrm>
            <a:off x="1679128" y="1734450"/>
            <a:ext cx="6537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rgbClr val="0451A5"/>
                </a:solidFill>
                <a:latin typeface="Helvetica Neue Light"/>
                <a:ea typeface="Helvetica Neue Light"/>
                <a:cs typeface="Helvetica Neue Light"/>
                <a:sym typeface="Helvetica Neue Light"/>
              </a:rPr>
              <a:t>Referencias de reglas tipográficas</a:t>
            </a:r>
            <a:r>
              <a:rPr b="1" lang="en-GB" sz="2000">
                <a:solidFill>
                  <a:schemeClr val="dk1"/>
                </a:solidFill>
                <a:latin typeface="Helvetica Neue"/>
                <a:ea typeface="Helvetica Neue"/>
                <a:cs typeface="Helvetica Neue"/>
                <a:sym typeface="Helvetica Neue"/>
              </a:rPr>
              <a:t> </a:t>
            </a:r>
            <a:r>
              <a:rPr b="0" i="0" lang="en-GB" sz="1800" u="none" cap="none" strike="noStrike">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CSS Reference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Char char="●"/>
            </a:pPr>
            <a:r>
              <a:rPr lang="en-GB" sz="1800" u="sng">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Aplicación para generar paletas de colores</a:t>
            </a:r>
            <a:r>
              <a:rPr b="1" lang="en-GB" sz="20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Palette App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lang="en-GB" sz="1800" u="sng">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Aplicación para generar paletas de colores</a:t>
            </a:r>
            <a:r>
              <a:rPr b="1" i="1" lang="en-GB" sz="18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Lyft Design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13" name="Google Shape;813;p106"/>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814" name="Google Shape;814;p106"/>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815" name="Google Shape;815;p106"/>
          <p:cNvSpPr/>
          <p:nvPr/>
        </p:nvSpPr>
        <p:spPr>
          <a:xfrm>
            <a:off x="432450"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6" name="Google Shape;816;p106"/>
          <p:cNvPicPr preferRelativeResize="0"/>
          <p:nvPr/>
        </p:nvPicPr>
        <p:blipFill rotWithShape="1">
          <a:blip r:embed="rId7">
            <a:alphaModFix/>
          </a:blip>
          <a:srcRect b="0" l="0" r="0" t="0"/>
          <a:stretch/>
        </p:blipFill>
        <p:spPr>
          <a:xfrm>
            <a:off x="695159" y="1997140"/>
            <a:ext cx="545131" cy="54513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0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2" name="Google Shape;822;p107"/>
          <p:cNvSpPr txBox="1"/>
          <p:nvPr/>
        </p:nvSpPr>
        <p:spPr>
          <a:xfrm>
            <a:off x="2180400" y="2623175"/>
            <a:ext cx="4946100" cy="154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a:t>
            </a:r>
            <a:endParaRPr b="1" i="0" sz="2200" u="none" cap="none" strike="noStrike">
              <a:solidFill>
                <a:srgbClr val="E0FF00"/>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CSS para listas, textos y fondos.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Unidades de medidas.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Tipografía.</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p10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28" name="Google Shape;828;p10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2" name="Shape 832"/>
        <p:cNvGrpSpPr/>
        <p:nvPr/>
      </p:nvGrpSpPr>
      <p:grpSpPr>
        <a:xfrm>
          <a:off x="0" y="0"/>
          <a:ext cx="0" cy="0"/>
          <a:chOff x="0" y="0"/>
          <a:chExt cx="0" cy="0"/>
        </a:xfrm>
      </p:grpSpPr>
      <p:sp>
        <p:nvSpPr>
          <p:cNvPr id="833" name="Google Shape;833;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834" name="Google Shape;834;p10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835" name="Google Shape;835;p10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9" name="Shape 839"/>
        <p:cNvGrpSpPr/>
        <p:nvPr/>
      </p:nvGrpSpPr>
      <p:grpSpPr>
        <a:xfrm>
          <a:off x="0" y="0"/>
          <a:ext cx="0" cy="0"/>
          <a:chOff x="0" y="0"/>
          <a:chExt cx="0" cy="0"/>
        </a:xfrm>
      </p:grpSpPr>
      <p:sp>
        <p:nvSpPr>
          <p:cNvPr id="840" name="Google Shape;840;p11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41" name="Google Shape;841;p11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42" name="Google Shape;842;p11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sp>
        <p:nvSpPr>
          <p:cNvPr id="847" name="Google Shape;847;p11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BOX MODELING</a:t>
            </a:r>
            <a:endParaRPr b="0" i="1" sz="3600" u="none" cap="none" strike="noStrike">
              <a:solidFill>
                <a:srgbClr val="121212"/>
              </a:solidFill>
              <a:latin typeface="Anton"/>
              <a:ea typeface="Anton"/>
              <a:cs typeface="Anton"/>
              <a:sym typeface="Anton"/>
            </a:endParaRPr>
          </a:p>
        </p:txBody>
      </p:sp>
      <p:sp>
        <p:nvSpPr>
          <p:cNvPr id="848" name="Google Shape;848;p111"/>
          <p:cNvSpPr txBox="1"/>
          <p:nvPr/>
        </p:nvSpPr>
        <p:spPr>
          <a:xfrm>
            <a:off x="1935600" y="1633150"/>
            <a:ext cx="52728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5</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849" name="Google Shape;849;p11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53" name="Shape 853"/>
        <p:cNvGrpSpPr/>
        <p:nvPr/>
      </p:nvGrpSpPr>
      <p:grpSpPr>
        <a:xfrm>
          <a:off x="0" y="0"/>
          <a:ext cx="0" cy="0"/>
          <a:chOff x="0" y="0"/>
          <a:chExt cx="0" cy="0"/>
        </a:xfrm>
      </p:grpSpPr>
      <p:sp>
        <p:nvSpPr>
          <p:cNvPr id="854" name="Google Shape;854;p112"/>
          <p:cNvSpPr txBox="1"/>
          <p:nvPr/>
        </p:nvSpPr>
        <p:spPr>
          <a:xfrm>
            <a:off x="4006550" y="1134750"/>
            <a:ext cx="49545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las cajas y sus propiedades.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Modelar la página web.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las posiciones de un elemento. </a:t>
            </a:r>
            <a:endParaRPr sz="1800">
              <a:latin typeface="Helvetica Neue Light"/>
              <a:ea typeface="Helvetica Neue Light"/>
              <a:cs typeface="Helvetica Neue Light"/>
              <a:sym typeface="Helvetica Neue Light"/>
            </a:endParaRPr>
          </a:p>
        </p:txBody>
      </p:sp>
      <p:pic>
        <p:nvPicPr>
          <p:cNvPr id="855" name="Google Shape;855;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6" name="Google Shape;856;p11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57" name="Google Shape;857;p11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3"/>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Joroba de camello:</a:t>
            </a:r>
            <a:r>
              <a:rPr lang="en-GB">
                <a:latin typeface="Helvetica Neue Light"/>
                <a:ea typeface="Helvetica Neue Light"/>
                <a:cs typeface="Helvetica Neue Light"/>
                <a:sym typeface="Helvetica Neue Light"/>
              </a:rPr>
              <a:t> permite que se puedan leer de forma más simple palabras compuestas.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Reset CSS: </a:t>
            </a:r>
            <a:r>
              <a:rPr lang="en-GB">
                <a:latin typeface="Helvetica Neue Light"/>
                <a:ea typeface="Helvetica Neue Light"/>
                <a:cs typeface="Helvetica Neue Light"/>
                <a:sym typeface="Helvetica Neue Light"/>
              </a:rPr>
              <a:t>contienen en su código fuente definiciones para propiedades problemáticas, que los diseñadores necesitan unificar desde un principio.</a:t>
            </a:r>
            <a:endParaRPr>
              <a:latin typeface="Helvetica Neue Light"/>
              <a:ea typeface="Helvetica Neue Light"/>
              <a:cs typeface="Helvetica Neue Light"/>
              <a:sym typeface="Helvetica Neue Light"/>
            </a:endParaRPr>
          </a:p>
        </p:txBody>
      </p:sp>
      <p:sp>
        <p:nvSpPr>
          <p:cNvPr id="863" name="Google Shape;863;p11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4</a:t>
            </a:r>
            <a:endParaRPr i="1" sz="2000">
              <a:latin typeface="Anton"/>
              <a:ea typeface="Anton"/>
              <a:cs typeface="Anton"/>
              <a:sym typeface="Anton"/>
            </a:endParaRPr>
          </a:p>
        </p:txBody>
      </p:sp>
      <p:pic>
        <p:nvPicPr>
          <p:cNvPr id="864" name="Google Shape;864;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5" name="Google Shape;865;p113"/>
          <p:cNvSpPr txBox="1"/>
          <p:nvPr/>
        </p:nvSpPr>
        <p:spPr>
          <a:xfrm>
            <a:off x="4899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Unidades de medidas</a:t>
            </a:r>
            <a:endParaRPr b="1">
              <a:latin typeface="Helvetica Neue"/>
              <a:ea typeface="Helvetica Neue"/>
              <a:cs typeface="Helvetica Neue"/>
              <a:sym typeface="Helvetica Neue"/>
            </a:endParaRPr>
          </a:p>
          <a:p>
            <a:pPr indent="0" lvl="0" marL="0" rtl="0" algn="l">
              <a:spcBef>
                <a:spcPts val="0"/>
              </a:spcBef>
              <a:spcAft>
                <a:spcPts val="0"/>
              </a:spcAft>
              <a:buNone/>
            </a:pPr>
            <a:r>
              <a:rPr b="1" lang="en-GB">
                <a:latin typeface="Helvetica Neue"/>
                <a:ea typeface="Helvetica Neue"/>
                <a:cs typeface="Helvetica Neue"/>
                <a:sym typeface="Helvetica Neue"/>
              </a:rPr>
              <a:t>Absolutas</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Px (pixels):</a:t>
            </a:r>
            <a:r>
              <a:rPr lang="en-GB">
                <a:latin typeface="Helvetica Neue Light"/>
                <a:ea typeface="Helvetica Neue Light"/>
                <a:cs typeface="Helvetica Neue Light"/>
                <a:sym typeface="Helvetica Neue Light"/>
              </a:rPr>
              <a:t> es la unidad que usan las pantallas.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Relativas</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Rem:</a:t>
            </a:r>
            <a:r>
              <a:rPr lang="en-GB">
                <a:latin typeface="Helvetica Neue Light"/>
                <a:ea typeface="Helvetica Neue Light"/>
                <a:cs typeface="Helvetica Neue Light"/>
                <a:sym typeface="Helvetica Neue Light"/>
              </a:rPr>
              <a:t> relativa a la configuración de tamaño de la raíz (etiqueta html). </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Porcentaje:</a:t>
            </a:r>
            <a:r>
              <a:rPr lang="en-GB">
                <a:latin typeface="Helvetica Neue Light"/>
                <a:ea typeface="Helvetica Neue Light"/>
                <a:cs typeface="Helvetica Neue Light"/>
                <a:sym typeface="Helvetica Neue Light"/>
              </a:rPr>
              <a:t> tomando en cuenta que 16px es 100%.</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Viewport:</a:t>
            </a:r>
            <a:r>
              <a:rPr lang="en-GB">
                <a:latin typeface="Helvetica Neue Light"/>
                <a:ea typeface="Helvetica Neue Light"/>
                <a:cs typeface="Helvetica Neue Light"/>
                <a:sym typeface="Helvetica Neue Light"/>
              </a:rPr>
              <a:t> se utilizan para layouts responsivos (más adelante).</a:t>
            </a:r>
            <a:endParaRPr>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69" name="Shape 869"/>
        <p:cNvGrpSpPr/>
        <p:nvPr/>
      </p:nvGrpSpPr>
      <p:grpSpPr>
        <a:xfrm>
          <a:off x="0" y="0"/>
          <a:ext cx="0" cy="0"/>
          <a:chOff x="0" y="0"/>
          <a:chExt cx="0" cy="0"/>
        </a:xfrm>
      </p:grpSpPr>
      <p:sp>
        <p:nvSpPr>
          <p:cNvPr id="870" name="Google Shape;870;p11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71" name="Google Shape;871;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5" name="Shape 875"/>
        <p:cNvGrpSpPr/>
        <p:nvPr/>
      </p:nvGrpSpPr>
      <p:grpSpPr>
        <a:xfrm>
          <a:off x="0" y="0"/>
          <a:ext cx="0" cy="0"/>
          <a:chOff x="0" y="0"/>
          <a:chExt cx="0" cy="0"/>
        </a:xfrm>
      </p:grpSpPr>
      <p:sp>
        <p:nvSpPr>
          <p:cNvPr id="876" name="Google Shape;876;p115"/>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5</a:t>
            </a:r>
            <a:endParaRPr i="1" sz="2000">
              <a:latin typeface="Anton"/>
              <a:ea typeface="Anton"/>
              <a:cs typeface="Anton"/>
              <a:sym typeface="Anton"/>
            </a:endParaRPr>
          </a:p>
        </p:txBody>
      </p:sp>
      <p:pic>
        <p:nvPicPr>
          <p:cNvPr id="877" name="Google Shape;877;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78" name="Google Shape;878;p115"/>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879" name="Google Shape;879;p115"/>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880" name="Google Shape;880;p115"/>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Display</a:t>
            </a:r>
            <a:endParaRPr sz="1100">
              <a:solidFill>
                <a:srgbClr val="FFFFFF"/>
              </a:solidFill>
              <a:latin typeface="Helvetica Neue"/>
              <a:ea typeface="Helvetica Neue"/>
              <a:cs typeface="Helvetica Neue"/>
              <a:sym typeface="Helvetica Neue"/>
            </a:endParaRPr>
          </a:p>
        </p:txBody>
      </p:sp>
      <p:sp>
        <p:nvSpPr>
          <p:cNvPr id="881" name="Google Shape;881;p115"/>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Propiedades de la caja</a:t>
            </a:r>
            <a:endParaRPr b="0" i="0" sz="1100" u="none" cap="none" strike="noStrike">
              <a:solidFill>
                <a:srgbClr val="FFFFFF"/>
              </a:solidFill>
              <a:latin typeface="Helvetica Neue"/>
              <a:ea typeface="Helvetica Neue"/>
              <a:cs typeface="Helvetica Neue"/>
              <a:sym typeface="Helvetica Neue"/>
            </a:endParaRPr>
          </a:p>
        </p:txBody>
      </p:sp>
      <p:cxnSp>
        <p:nvCxnSpPr>
          <p:cNvPr id="882" name="Google Shape;882;p115"/>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883" name="Google Shape;883;p115"/>
          <p:cNvSpPr/>
          <p:nvPr/>
        </p:nvSpPr>
        <p:spPr>
          <a:xfrm>
            <a:off x="3007208" y="2342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 de elementos</a:t>
            </a:r>
            <a:endParaRPr b="0" i="0" sz="1100" u="none" cap="none" strike="noStrike">
              <a:solidFill>
                <a:srgbClr val="222222"/>
              </a:solidFill>
              <a:latin typeface="Helvetica Neue"/>
              <a:ea typeface="Helvetica Neue"/>
              <a:cs typeface="Helvetica Neue"/>
              <a:sym typeface="Helvetica Neue"/>
            </a:endParaRPr>
          </a:p>
        </p:txBody>
      </p:sp>
      <p:cxnSp>
        <p:nvCxnSpPr>
          <p:cNvPr id="884" name="Google Shape;884;p115"/>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85" name="Google Shape;885;p115"/>
          <p:cNvSpPr/>
          <p:nvPr/>
        </p:nvSpPr>
        <p:spPr>
          <a:xfrm>
            <a:off x="3007208" y="27336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Función </a:t>
            </a:r>
            <a:endParaRPr b="0" i="0" sz="1100" u="none" cap="none" strike="noStrike">
              <a:solidFill>
                <a:srgbClr val="222222"/>
              </a:solidFill>
              <a:latin typeface="Helvetica Neue"/>
              <a:ea typeface="Helvetica Neue"/>
              <a:cs typeface="Helvetica Neue"/>
              <a:sym typeface="Helvetica Neue"/>
            </a:endParaRPr>
          </a:p>
        </p:txBody>
      </p:sp>
      <p:cxnSp>
        <p:nvCxnSpPr>
          <p:cNvPr id="886" name="Google Shape;886;p115"/>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887" name="Google Shape;887;p115"/>
          <p:cNvSpPr/>
          <p:nvPr/>
        </p:nvSpPr>
        <p:spPr>
          <a:xfrm>
            <a:off x="3007208" y="12621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Box model</a:t>
            </a:r>
            <a:endParaRPr b="0" i="0" sz="1100" u="none" cap="none" strike="noStrike">
              <a:solidFill>
                <a:srgbClr val="222222"/>
              </a:solidFill>
              <a:latin typeface="Helvetica Neue"/>
              <a:ea typeface="Helvetica Neue"/>
              <a:cs typeface="Helvetica Neue"/>
              <a:sym typeface="Helvetica Neue"/>
            </a:endParaRPr>
          </a:p>
        </p:txBody>
      </p:sp>
      <p:cxnSp>
        <p:nvCxnSpPr>
          <p:cNvPr id="888" name="Google Shape;888;p115"/>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889" name="Google Shape;889;p115"/>
          <p:cNvSpPr/>
          <p:nvPr/>
        </p:nvSpPr>
        <p:spPr>
          <a:xfrm>
            <a:off x="5310308" y="27336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Bug de Display</a:t>
            </a:r>
            <a:endParaRPr b="0" i="0" sz="1100" u="none" cap="none" strike="noStrike">
              <a:solidFill>
                <a:srgbClr val="222222"/>
              </a:solidFill>
              <a:latin typeface="Helvetica Neue"/>
              <a:ea typeface="Helvetica Neue"/>
              <a:cs typeface="Helvetica Neue"/>
              <a:sym typeface="Helvetica Neue"/>
            </a:endParaRPr>
          </a:p>
        </p:txBody>
      </p:sp>
      <p:cxnSp>
        <p:nvCxnSpPr>
          <p:cNvPr id="890" name="Google Shape;890;p115"/>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891" name="Google Shape;891;p115"/>
          <p:cNvSpPr/>
          <p:nvPr/>
        </p:nvSpPr>
        <p:spPr>
          <a:xfrm>
            <a:off x="6243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Flotaciones</a:t>
            </a:r>
            <a:endParaRPr sz="1100">
              <a:solidFill>
                <a:srgbClr val="FFFFFF"/>
              </a:solidFill>
              <a:latin typeface="Helvetica Neue"/>
              <a:ea typeface="Helvetica Neue"/>
              <a:cs typeface="Helvetica Neue"/>
              <a:sym typeface="Helvetica Neue"/>
            </a:endParaRPr>
          </a:p>
        </p:txBody>
      </p:sp>
      <p:cxnSp>
        <p:nvCxnSpPr>
          <p:cNvPr id="892" name="Google Shape;892;p115"/>
          <p:cNvCxnSpPr/>
          <p:nvPr/>
        </p:nvCxnSpPr>
        <p:spPr>
          <a:xfrm>
            <a:off x="2077200" y="3579175"/>
            <a:ext cx="958200" cy="0"/>
          </a:xfrm>
          <a:prstGeom prst="straightConnector1">
            <a:avLst/>
          </a:prstGeom>
          <a:noFill/>
          <a:ln cap="flat" cmpd="sng" w="9525">
            <a:solidFill>
              <a:srgbClr val="CCCCCC"/>
            </a:solidFill>
            <a:prstDash val="solid"/>
            <a:round/>
            <a:headEnd len="med" w="med" type="oval"/>
            <a:tailEnd len="med" w="med" type="oval"/>
          </a:ln>
        </p:spPr>
      </p:cxnSp>
      <p:sp>
        <p:nvSpPr>
          <p:cNvPr id="893" name="Google Shape;893;p115"/>
          <p:cNvSpPr/>
          <p:nvPr/>
        </p:nvSpPr>
        <p:spPr>
          <a:xfrm>
            <a:off x="3013008" y="34222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Float</a:t>
            </a:r>
            <a:endParaRPr b="0" i="0" sz="1100" u="none" cap="none" strike="noStrike">
              <a:solidFill>
                <a:srgbClr val="222222"/>
              </a:solidFill>
              <a:latin typeface="Helvetica Neue"/>
              <a:ea typeface="Helvetica Neue"/>
              <a:cs typeface="Helvetica Neue"/>
              <a:sym typeface="Helvetica Neue"/>
            </a:endParaRPr>
          </a:p>
        </p:txBody>
      </p:sp>
      <p:cxnSp>
        <p:nvCxnSpPr>
          <p:cNvPr id="894" name="Google Shape;894;p115"/>
          <p:cNvCxnSpPr/>
          <p:nvPr/>
        </p:nvCxnSpPr>
        <p:spPr>
          <a:xfrm>
            <a:off x="1350750" y="3852378"/>
            <a:ext cx="0" cy="446100"/>
          </a:xfrm>
          <a:prstGeom prst="straightConnector1">
            <a:avLst/>
          </a:prstGeom>
          <a:noFill/>
          <a:ln cap="flat" cmpd="sng" w="9525">
            <a:solidFill>
              <a:srgbClr val="CCCCCC"/>
            </a:solidFill>
            <a:prstDash val="solid"/>
            <a:round/>
            <a:headEnd len="med" w="med" type="oval"/>
            <a:tailEnd len="med" w="med" type="oval"/>
          </a:ln>
        </p:spPr>
      </p:cxnSp>
      <p:sp>
        <p:nvSpPr>
          <p:cNvPr id="895" name="Google Shape;895;p115"/>
          <p:cNvSpPr/>
          <p:nvPr/>
        </p:nvSpPr>
        <p:spPr>
          <a:xfrm>
            <a:off x="624300" y="4298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Posiciones</a:t>
            </a:r>
            <a:endParaRPr sz="1100">
              <a:solidFill>
                <a:srgbClr val="FFFFFF"/>
              </a:solidFill>
              <a:latin typeface="Helvetica Neue"/>
              <a:ea typeface="Helvetica Neue"/>
              <a:cs typeface="Helvetica Neue"/>
              <a:sym typeface="Helvetica Neue"/>
            </a:endParaRPr>
          </a:p>
        </p:txBody>
      </p:sp>
      <p:cxnSp>
        <p:nvCxnSpPr>
          <p:cNvPr id="896" name="Google Shape;896;p115"/>
          <p:cNvCxnSpPr/>
          <p:nvPr/>
        </p:nvCxnSpPr>
        <p:spPr>
          <a:xfrm>
            <a:off x="2077200" y="4607150"/>
            <a:ext cx="958200" cy="0"/>
          </a:xfrm>
          <a:prstGeom prst="straightConnector1">
            <a:avLst/>
          </a:prstGeom>
          <a:noFill/>
          <a:ln cap="flat" cmpd="sng" w="9525">
            <a:solidFill>
              <a:srgbClr val="CCCCCC"/>
            </a:solidFill>
            <a:prstDash val="solid"/>
            <a:round/>
            <a:headEnd len="med" w="med" type="oval"/>
            <a:tailEnd len="med" w="med" type="oval"/>
          </a:ln>
        </p:spPr>
      </p:cxnSp>
      <p:sp>
        <p:nvSpPr>
          <p:cNvPr id="897" name="Google Shape;897;p115"/>
          <p:cNvSpPr/>
          <p:nvPr/>
        </p:nvSpPr>
        <p:spPr>
          <a:xfrm>
            <a:off x="3013008" y="445027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Position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9" name="Shape 219"/>
        <p:cNvGrpSpPr/>
        <p:nvPr/>
      </p:nvGrpSpPr>
      <p:grpSpPr>
        <a:xfrm>
          <a:off x="0" y="0"/>
          <a:ext cx="0" cy="0"/>
          <a:chOff x="0" y="0"/>
          <a:chExt cx="0" cy="0"/>
        </a:xfrm>
      </p:grpSpPr>
      <p:sp>
        <p:nvSpPr>
          <p:cNvPr id="220" name="Google Shape;220;p35"/>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1" name="Google Shape;221;p3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2" name="Google Shape;222;p35"/>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1" name="Shape 901"/>
        <p:cNvGrpSpPr/>
        <p:nvPr/>
      </p:nvGrpSpPr>
      <p:grpSpPr>
        <a:xfrm>
          <a:off x="0" y="0"/>
          <a:ext cx="0" cy="0"/>
          <a:chOff x="0" y="0"/>
          <a:chExt cx="0" cy="0"/>
        </a:xfrm>
      </p:grpSpPr>
      <p:sp>
        <p:nvSpPr>
          <p:cNvPr id="902" name="Google Shape;902;p116"/>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4" name="Google Shape;904;p1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16"/>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906" name="Google Shape;906;p11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07" name="Google Shape;907;p11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08" name="Google Shape;908;p11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09" name="Google Shape;909;p11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10" name="Google Shape;910;p116"/>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911" name="Google Shape;911;p116"/>
          <p:cNvSpPr/>
          <p:nvPr/>
        </p:nvSpPr>
        <p:spPr>
          <a:xfrm>
            <a:off x="1208850" y="1239825"/>
            <a:ext cx="2157900" cy="35175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6"/>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cxnSp>
        <p:nvCxnSpPr>
          <p:cNvPr id="914" name="Google Shape;914;p11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15" name="Google Shape;915;p11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16" name="Google Shape;916;p11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17" name="Google Shape;917;p11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18" name="Google Shape;918;p116"/>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919" name="Google Shape;919;p1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6"/>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922" name="Google Shape;922;p11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23" name="Google Shape;923;p11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24" name="Google Shape;924;p11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25" name="Google Shape;925;p11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26" name="Google Shape;926;p116"/>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927" name="Google Shape;927;p1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928" name="Google Shape;928;p116"/>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CSS - Medidas, colores, fuentes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29" name="Google Shape;929;p116"/>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30" name="Google Shape;930;p116"/>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pic>
        <p:nvPicPr>
          <p:cNvPr id="931" name="Google Shape;931;p116"/>
          <p:cNvPicPr preferRelativeResize="0"/>
          <p:nvPr/>
        </p:nvPicPr>
        <p:blipFill rotWithShape="1">
          <a:blip r:embed="rId6">
            <a:alphaModFix/>
          </a:blip>
          <a:srcRect b="0" l="0" r="0" t="0"/>
          <a:stretch/>
        </p:blipFill>
        <p:spPr>
          <a:xfrm>
            <a:off x="1441525" y="2952712"/>
            <a:ext cx="306000" cy="306000"/>
          </a:xfrm>
          <a:prstGeom prst="rect">
            <a:avLst/>
          </a:prstGeom>
          <a:noFill/>
          <a:ln>
            <a:noFill/>
          </a:ln>
        </p:spPr>
      </p:pic>
      <p:sp>
        <p:nvSpPr>
          <p:cNvPr id="932" name="Google Shape;932;p116"/>
          <p:cNvSpPr txBox="1"/>
          <p:nvPr/>
        </p:nvSpPr>
        <p:spPr>
          <a:xfrm>
            <a:off x="17600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933" name="Google Shape;933;p116"/>
          <p:cNvPicPr preferRelativeResize="0"/>
          <p:nvPr/>
        </p:nvPicPr>
        <p:blipFill rotWithShape="1">
          <a:blip r:embed="rId6">
            <a:alphaModFix/>
          </a:blip>
          <a:srcRect b="0" l="0" r="0" t="0"/>
          <a:stretch/>
        </p:blipFill>
        <p:spPr>
          <a:xfrm>
            <a:off x="1443125" y="3458962"/>
            <a:ext cx="306000" cy="306000"/>
          </a:xfrm>
          <a:prstGeom prst="rect">
            <a:avLst/>
          </a:prstGeom>
          <a:noFill/>
          <a:ln>
            <a:noFill/>
          </a:ln>
        </p:spPr>
      </p:pic>
      <p:sp>
        <p:nvSpPr>
          <p:cNvPr id="934" name="Google Shape;934;p116"/>
          <p:cNvSpPr txBox="1"/>
          <p:nvPr/>
        </p:nvSpPr>
        <p:spPr>
          <a:xfrm>
            <a:off x="1761675" y="34702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935" name="Google Shape;935;p116"/>
          <p:cNvSpPr txBox="1"/>
          <p:nvPr/>
        </p:nvSpPr>
        <p:spPr>
          <a:xfrm>
            <a:off x="1769788"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ASIGNANDO ESTILOS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36" name="Google Shape;936;p116"/>
          <p:cNvPicPr preferRelativeResize="0"/>
          <p:nvPr/>
        </p:nvPicPr>
        <p:blipFill rotWithShape="1">
          <a:blip r:embed="rId7">
            <a:alphaModFix/>
          </a:blip>
          <a:srcRect b="0" l="0" r="0" t="0"/>
          <a:stretch/>
        </p:blipFill>
        <p:spPr>
          <a:xfrm>
            <a:off x="1450663" y="3896075"/>
            <a:ext cx="307150" cy="307150"/>
          </a:xfrm>
          <a:prstGeom prst="rect">
            <a:avLst/>
          </a:prstGeom>
          <a:noFill/>
          <a:ln>
            <a:noFill/>
          </a:ln>
        </p:spPr>
      </p:pic>
      <p:pic>
        <p:nvPicPr>
          <p:cNvPr id="937" name="Google Shape;937;p116"/>
          <p:cNvPicPr preferRelativeResize="0"/>
          <p:nvPr/>
        </p:nvPicPr>
        <p:blipFill rotWithShape="1">
          <a:blip r:embed="rId8">
            <a:alphaModFix/>
          </a:blip>
          <a:srcRect b="0" l="0" r="0" t="0"/>
          <a:stretch/>
        </p:blipFill>
        <p:spPr>
          <a:xfrm>
            <a:off x="1450663" y="4364337"/>
            <a:ext cx="306000" cy="306000"/>
          </a:xfrm>
          <a:prstGeom prst="rect">
            <a:avLst/>
          </a:prstGeom>
          <a:noFill/>
          <a:ln>
            <a:noFill/>
          </a:ln>
        </p:spPr>
      </p:pic>
      <p:sp>
        <p:nvSpPr>
          <p:cNvPr id="938" name="Google Shape;938;p116"/>
          <p:cNvSpPr txBox="1"/>
          <p:nvPr/>
        </p:nvSpPr>
        <p:spPr>
          <a:xfrm>
            <a:off x="1774338" y="43449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PRIMERA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939" name="Google Shape;939;p116"/>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Box Modeling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40" name="Google Shape;940;p116"/>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41" name="Google Shape;941;p116"/>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sp>
        <p:nvSpPr>
          <p:cNvPr id="942" name="Google Shape;942;p116"/>
          <p:cNvSpPr txBox="1"/>
          <p:nvPr/>
        </p:nvSpPr>
        <p:spPr>
          <a:xfrm>
            <a:off x="41808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BOX MODEL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43" name="Google Shape;943;p116"/>
          <p:cNvPicPr preferRelativeResize="0"/>
          <p:nvPr/>
        </p:nvPicPr>
        <p:blipFill rotWithShape="1">
          <a:blip r:embed="rId7">
            <a:alphaModFix/>
          </a:blip>
          <a:srcRect b="0" l="0" r="0" t="0"/>
          <a:stretch/>
        </p:blipFill>
        <p:spPr>
          <a:xfrm>
            <a:off x="3861738" y="3000638"/>
            <a:ext cx="307150" cy="307150"/>
          </a:xfrm>
          <a:prstGeom prst="rect">
            <a:avLst/>
          </a:prstGeom>
          <a:noFill/>
          <a:ln>
            <a:noFill/>
          </a:ln>
        </p:spPr>
      </p:pic>
      <p:sp>
        <p:nvSpPr>
          <p:cNvPr id="944" name="Google Shape;944;p116"/>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45" name="Google Shape;945;p116"/>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sp>
        <p:nvSpPr>
          <p:cNvPr id="946" name="Google Shape;946;p116"/>
          <p:cNvSpPr txBox="1"/>
          <p:nvPr/>
        </p:nvSpPr>
        <p:spPr>
          <a:xfrm>
            <a:off x="65430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47" name="Google Shape;947;p116"/>
          <p:cNvPicPr preferRelativeResize="0"/>
          <p:nvPr/>
        </p:nvPicPr>
        <p:blipFill rotWithShape="1">
          <a:blip r:embed="rId7">
            <a:alphaModFix/>
          </a:blip>
          <a:srcRect b="0" l="0" r="0" t="0"/>
          <a:stretch/>
        </p:blipFill>
        <p:spPr>
          <a:xfrm>
            <a:off x="6223938" y="3000638"/>
            <a:ext cx="307150" cy="307150"/>
          </a:xfrm>
          <a:prstGeom prst="rect">
            <a:avLst/>
          </a:prstGeom>
          <a:noFill/>
          <a:ln>
            <a:noFill/>
          </a:ln>
        </p:spPr>
      </p:pic>
      <p:sp>
        <p:nvSpPr>
          <p:cNvPr id="948" name="Google Shape;948;p116"/>
          <p:cNvSpPr txBox="1"/>
          <p:nvPr/>
        </p:nvSpPr>
        <p:spPr>
          <a:xfrm>
            <a:off x="62208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949" name="Google Shape;949;p116"/>
          <p:cNvCxnSpPr/>
          <p:nvPr/>
        </p:nvCxnSpPr>
        <p:spPr>
          <a:xfrm>
            <a:off x="1360350" y="4309457"/>
            <a:ext cx="1854900" cy="0"/>
          </a:xfrm>
          <a:prstGeom prst="straightConnector1">
            <a:avLst/>
          </a:prstGeom>
          <a:noFill/>
          <a:ln cap="flat" cmpd="sng" w="9525">
            <a:solidFill>
              <a:srgbClr val="EFEFEF"/>
            </a:solidFill>
            <a:prstDash val="solid"/>
            <a:round/>
            <a:headEnd len="sm" w="sm" type="none"/>
            <a:tailEnd len="sm" w="sm"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53" name="Shape 953"/>
        <p:cNvGrpSpPr/>
        <p:nvPr/>
      </p:nvGrpSpPr>
      <p:grpSpPr>
        <a:xfrm>
          <a:off x="0" y="0"/>
          <a:ext cx="0" cy="0"/>
          <a:chOff x="0" y="0"/>
          <a:chExt cx="0" cy="0"/>
        </a:xfrm>
      </p:grpSpPr>
      <p:sp>
        <p:nvSpPr>
          <p:cNvPr id="954" name="Google Shape;954;p117"/>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55" name="Google Shape;955;p117"/>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956" name="Google Shape;956;p117"/>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60" name="Shape 960"/>
        <p:cNvGrpSpPr/>
        <p:nvPr/>
      </p:nvGrpSpPr>
      <p:grpSpPr>
        <a:xfrm>
          <a:off x="0" y="0"/>
          <a:ext cx="0" cy="0"/>
          <a:chOff x="0" y="0"/>
          <a:chExt cx="0" cy="0"/>
        </a:xfrm>
      </p:grpSpPr>
      <p:sp>
        <p:nvSpPr>
          <p:cNvPr id="961" name="Google Shape;961;p118"/>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62" name="Google Shape;962;p118"/>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963" name="Google Shape;963;p118"/>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11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PROPIEDADES DE LA CAJA</a:t>
            </a:r>
            <a:endParaRPr i="1" sz="3600">
              <a:solidFill>
                <a:srgbClr val="E0FF00"/>
              </a:solidFill>
              <a:latin typeface="Anton"/>
              <a:ea typeface="Anton"/>
              <a:cs typeface="Anton"/>
              <a:sym typeface="Anto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2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4" name="Google Shape;974;p120"/>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PROPIEDADES DE LA CAJA</a:t>
            </a:r>
            <a:endParaRPr i="1" sz="4000">
              <a:latin typeface="Anton"/>
              <a:ea typeface="Anton"/>
              <a:cs typeface="Anton"/>
              <a:sym typeface="Anton"/>
            </a:endParaRPr>
          </a:p>
        </p:txBody>
      </p:sp>
      <p:sp>
        <p:nvSpPr>
          <p:cNvPr id="975" name="Google Shape;975;p120"/>
          <p:cNvSpPr txBox="1"/>
          <p:nvPr/>
        </p:nvSpPr>
        <p:spPr>
          <a:xfrm>
            <a:off x="726050" y="1568975"/>
            <a:ext cx="8042700" cy="99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Todos los elementos del HTML son cajas.</a:t>
            </a:r>
            <a:r>
              <a:rPr lang="en-GB" sz="1800">
                <a:latin typeface="Helvetica Neue Light"/>
                <a:ea typeface="Helvetica Neue Light"/>
                <a:cs typeface="Helvetica Neue Light"/>
                <a:sym typeface="Helvetica Neue Light"/>
              </a:rPr>
              <a:t> Un </a:t>
            </a:r>
            <a:r>
              <a:rPr i="1" lang="en-GB" sz="1800">
                <a:latin typeface="Helvetica Neue Light"/>
                <a:ea typeface="Helvetica Neue Light"/>
                <a:cs typeface="Helvetica Neue Light"/>
                <a:sym typeface="Helvetica Neue Light"/>
              </a:rPr>
              <a:t>&lt;strong&gt;</a:t>
            </a:r>
            <a:r>
              <a:rPr lang="en-GB" sz="1800">
                <a:latin typeface="Helvetica Neue Light"/>
                <a:ea typeface="Helvetica Neue Light"/>
                <a:cs typeface="Helvetica Neue Light"/>
                <a:sym typeface="Helvetica Neue Light"/>
              </a:rPr>
              <a:t>, un </a:t>
            </a:r>
            <a:r>
              <a:rPr i="1" lang="en-GB" sz="1800">
                <a:latin typeface="Helvetica Neue Light"/>
                <a:ea typeface="Helvetica Neue Light"/>
                <a:cs typeface="Helvetica Neue Light"/>
                <a:sym typeface="Helvetica Neue Light"/>
              </a:rPr>
              <a:t>&lt;h2&gt;</a:t>
            </a:r>
            <a:r>
              <a:rPr lang="en-GB" sz="1800">
                <a:latin typeface="Helvetica Neue Light"/>
                <a:ea typeface="Helvetica Neue Light"/>
                <a:cs typeface="Helvetica Neue Light"/>
                <a:sym typeface="Helvetica Neue Light"/>
              </a:rPr>
              <a:t> y demás, son rectangulares: </a:t>
            </a:r>
            <a:endParaRPr sz="1800">
              <a:latin typeface="Helvetica Neue Light"/>
              <a:ea typeface="Helvetica Neue Light"/>
              <a:cs typeface="Helvetica Neue Light"/>
              <a:sym typeface="Helvetica Neue Light"/>
            </a:endParaRPr>
          </a:p>
        </p:txBody>
      </p:sp>
      <p:sp>
        <p:nvSpPr>
          <p:cNvPr id="976" name="Google Shape;976;p120"/>
          <p:cNvSpPr txBox="1"/>
          <p:nvPr/>
        </p:nvSpPr>
        <p:spPr>
          <a:xfrm>
            <a:off x="5523175" y="2412575"/>
            <a:ext cx="3000000" cy="2190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 los elementos de </a:t>
            </a:r>
            <a:r>
              <a:rPr lang="en-GB" sz="1800">
                <a:solidFill>
                  <a:schemeClr val="dk1"/>
                </a:solidFill>
                <a:highlight>
                  <a:srgbClr val="E0FF00"/>
                </a:highlight>
                <a:latin typeface="Helvetica Neue Light"/>
                <a:ea typeface="Helvetica Neue Light"/>
                <a:cs typeface="Helvetica Neue Light"/>
                <a:sym typeface="Helvetica Neue Light"/>
              </a:rPr>
              <a:t>línea</a:t>
            </a:r>
            <a:r>
              <a:rPr lang="en-GB" sz="1800">
                <a:solidFill>
                  <a:schemeClr val="dk1"/>
                </a:solidFill>
                <a:latin typeface="Helvetica Neue Light"/>
                <a:ea typeface="Helvetica Neue Light"/>
                <a:cs typeface="Helvetica Neue Light"/>
                <a:sym typeface="Helvetica Neue Light"/>
              </a:rPr>
              <a:t>, se verá uno al lado del otro.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 cambio en los de </a:t>
            </a:r>
            <a:r>
              <a:rPr lang="en-GB" sz="1800">
                <a:solidFill>
                  <a:schemeClr val="dk1"/>
                </a:solidFill>
                <a:highlight>
                  <a:srgbClr val="E0FF00"/>
                </a:highlight>
                <a:latin typeface="Helvetica Neue Light"/>
                <a:ea typeface="Helvetica Neue Light"/>
                <a:cs typeface="Helvetica Neue Light"/>
                <a:sym typeface="Helvetica Neue Light"/>
              </a:rPr>
              <a:t>bloque</a:t>
            </a:r>
            <a:r>
              <a:rPr lang="en-GB" sz="1800">
                <a:solidFill>
                  <a:schemeClr val="dk1"/>
                </a:solidFill>
                <a:latin typeface="Helvetica Neue Light"/>
                <a:ea typeface="Helvetica Neue Light"/>
                <a:cs typeface="Helvetica Neue Light"/>
                <a:sym typeface="Helvetica Neue Light"/>
              </a:rPr>
              <a:t>, uno debajo del otro.</a:t>
            </a:r>
            <a:endParaRPr sz="1800">
              <a:latin typeface="Helvetica Neue Light"/>
              <a:ea typeface="Helvetica Neue Light"/>
              <a:cs typeface="Helvetica Neue Light"/>
              <a:sym typeface="Helvetica Neue Light"/>
            </a:endParaRPr>
          </a:p>
        </p:txBody>
      </p:sp>
      <p:pic>
        <p:nvPicPr>
          <p:cNvPr id="977" name="Google Shape;977;p120"/>
          <p:cNvPicPr preferRelativeResize="0"/>
          <p:nvPr/>
        </p:nvPicPr>
        <p:blipFill>
          <a:blip r:embed="rId4">
            <a:alphaModFix/>
          </a:blip>
          <a:stretch>
            <a:fillRect/>
          </a:stretch>
        </p:blipFill>
        <p:spPr>
          <a:xfrm>
            <a:off x="894625" y="2412575"/>
            <a:ext cx="4519412" cy="2190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2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3" name="Google Shape;983;p121"/>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DIV </a:t>
            </a:r>
            <a:endParaRPr i="1" sz="4000">
              <a:latin typeface="Anton"/>
              <a:ea typeface="Anton"/>
              <a:cs typeface="Anton"/>
              <a:sym typeface="Anton"/>
            </a:endParaRPr>
          </a:p>
        </p:txBody>
      </p:sp>
      <p:sp>
        <p:nvSpPr>
          <p:cNvPr id="984" name="Google Shape;984;p121"/>
          <p:cNvSpPr txBox="1"/>
          <p:nvPr/>
        </p:nvSpPr>
        <p:spPr>
          <a:xfrm>
            <a:off x="726050" y="1568975"/>
            <a:ext cx="8042700" cy="184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111111"/>
                </a:solidFill>
                <a:highlight>
                  <a:srgbClr val="FFFFFF"/>
                </a:highlight>
                <a:latin typeface="Helvetica Neue"/>
                <a:ea typeface="Helvetica Neue"/>
                <a:cs typeface="Helvetica Neue"/>
                <a:sym typeface="Helvetica Neue"/>
              </a:rPr>
              <a:t>La etiqueta </a:t>
            </a:r>
            <a:r>
              <a:rPr lang="en-GB" sz="1800">
                <a:solidFill>
                  <a:srgbClr val="A52A2A"/>
                </a:solidFill>
                <a:highlight>
                  <a:srgbClr val="E8E8E8"/>
                </a:highlight>
                <a:latin typeface="Helvetica Neue"/>
                <a:ea typeface="Helvetica Neue"/>
                <a:cs typeface="Helvetica Neue"/>
                <a:sym typeface="Helvetica Neue"/>
              </a:rPr>
              <a:t>&lt;div&gt;</a:t>
            </a:r>
            <a:r>
              <a:rPr lang="en-GB" sz="1800">
                <a:solidFill>
                  <a:srgbClr val="111111"/>
                </a:solidFill>
                <a:highlight>
                  <a:srgbClr val="FFFFFF"/>
                </a:highlight>
                <a:latin typeface="Helvetica Neue"/>
                <a:ea typeface="Helvetica Neue"/>
                <a:cs typeface="Helvetica Neue"/>
                <a:sym typeface="Helvetica Neue"/>
              </a:rPr>
              <a:t> </a:t>
            </a:r>
            <a:r>
              <a:rPr b="1" lang="en-GB" sz="1800">
                <a:solidFill>
                  <a:srgbClr val="111111"/>
                </a:solidFill>
                <a:highlight>
                  <a:srgbClr val="FFFFFF"/>
                </a:highlight>
                <a:latin typeface="Helvetica Neue"/>
                <a:ea typeface="Helvetica Neue"/>
                <a:cs typeface="Helvetica Neue"/>
                <a:sym typeface="Helvetica Neue"/>
              </a:rPr>
              <a:t>funciona y sirve de contenedor de bloque</a:t>
            </a:r>
            <a:r>
              <a:rPr lang="en-GB" sz="1800">
                <a:solidFill>
                  <a:srgbClr val="111111"/>
                </a:solidFill>
                <a:highlight>
                  <a:srgbClr val="FFFFFF"/>
                </a:highlight>
                <a:latin typeface="Helvetica Neue"/>
                <a:ea typeface="Helvetica Neue"/>
                <a:cs typeface="Helvetica Neue"/>
                <a:sym typeface="Helvetica Neue"/>
              </a:rPr>
              <a:t>, es decir puede contener uno o varios elementos HTML dentro de ella, es bastante utilizada para agrupar varios elementos que luego serán apuntados con CSS con la finalidad de dar un estilo adecuado a dicho grupo, o también puede servir para organizar mejor nuestra página web.</a:t>
            </a:r>
            <a:endParaRPr sz="1800">
              <a:latin typeface="Helvetica Neue Light"/>
              <a:ea typeface="Helvetica Neue Light"/>
              <a:cs typeface="Helvetica Neue Light"/>
              <a:sym typeface="Helvetica Neue 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90" name="Google Shape;990;p122"/>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SPAN</a:t>
            </a:r>
            <a:endParaRPr i="1" sz="4000">
              <a:latin typeface="Anton"/>
              <a:ea typeface="Anton"/>
              <a:cs typeface="Anton"/>
              <a:sym typeface="Anton"/>
            </a:endParaRPr>
          </a:p>
        </p:txBody>
      </p:sp>
      <p:sp>
        <p:nvSpPr>
          <p:cNvPr id="991" name="Google Shape;991;p122"/>
          <p:cNvSpPr txBox="1"/>
          <p:nvPr/>
        </p:nvSpPr>
        <p:spPr>
          <a:xfrm>
            <a:off x="726050" y="1568975"/>
            <a:ext cx="8042700" cy="184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111111"/>
                </a:solidFill>
                <a:highlight>
                  <a:srgbClr val="FFFFFF"/>
                </a:highlight>
                <a:latin typeface="Helvetica Neue"/>
                <a:ea typeface="Helvetica Neue"/>
                <a:cs typeface="Helvetica Neue"/>
                <a:sym typeface="Helvetica Neue"/>
              </a:rPr>
              <a:t>La etiqueta </a:t>
            </a:r>
            <a:r>
              <a:rPr lang="en-GB" sz="1800">
                <a:solidFill>
                  <a:srgbClr val="A52A2A"/>
                </a:solidFill>
                <a:highlight>
                  <a:srgbClr val="E8E8E8"/>
                </a:highlight>
                <a:latin typeface="Helvetica Neue"/>
                <a:ea typeface="Helvetica Neue"/>
                <a:cs typeface="Helvetica Neue"/>
                <a:sym typeface="Helvetica Neue"/>
              </a:rPr>
              <a:t>&lt;span&gt;</a:t>
            </a:r>
            <a:r>
              <a:rPr lang="en-GB" sz="1800">
                <a:solidFill>
                  <a:srgbClr val="111111"/>
                </a:solidFill>
                <a:highlight>
                  <a:srgbClr val="FFFFFF"/>
                </a:highlight>
                <a:latin typeface="Helvetica Neue"/>
                <a:ea typeface="Helvetica Neue"/>
                <a:cs typeface="Helvetica Neue"/>
                <a:sym typeface="Helvetica Neue"/>
              </a:rPr>
              <a:t> también funciona como un contenedor pero </a:t>
            </a:r>
            <a:r>
              <a:rPr b="1" lang="en-GB" sz="1800">
                <a:solidFill>
                  <a:srgbClr val="111111"/>
                </a:solidFill>
                <a:highlight>
                  <a:srgbClr val="FFFFFF"/>
                </a:highlight>
                <a:latin typeface="Helvetica Neue"/>
                <a:ea typeface="Helvetica Neue"/>
                <a:cs typeface="Helvetica Neue"/>
                <a:sym typeface="Helvetica Neue"/>
              </a:rPr>
              <a:t>en este caso será un contenedor en línea</a:t>
            </a:r>
            <a:r>
              <a:rPr lang="en-GB" sz="1800">
                <a:solidFill>
                  <a:srgbClr val="111111"/>
                </a:solidFill>
                <a:highlight>
                  <a:srgbClr val="FFFFFF"/>
                </a:highlight>
                <a:latin typeface="Helvetica Neue"/>
                <a:ea typeface="Helvetica Neue"/>
                <a:cs typeface="Helvetica Neue"/>
                <a:sym typeface="Helvetica Neue"/>
              </a:rPr>
              <a:t>. Por ejemplo para destacar una palabra o expresión dentro de un párrafo utilizaremos la etiqueta </a:t>
            </a:r>
            <a:r>
              <a:rPr lang="en-GB" sz="1800">
                <a:solidFill>
                  <a:srgbClr val="A52A2A"/>
                </a:solidFill>
                <a:highlight>
                  <a:srgbClr val="E8E8E8"/>
                </a:highlight>
                <a:latin typeface="Helvetica Neue"/>
                <a:ea typeface="Helvetica Neue"/>
                <a:cs typeface="Helvetica Neue"/>
                <a:sym typeface="Helvetica Neue"/>
              </a:rPr>
              <a:t>&lt;span&gt;</a:t>
            </a:r>
            <a:r>
              <a:rPr lang="en-GB" sz="1800">
                <a:solidFill>
                  <a:srgbClr val="111111"/>
                </a:solidFill>
                <a:highlight>
                  <a:srgbClr val="FFFFFF"/>
                </a:highlight>
                <a:latin typeface="Helvetica Neue"/>
                <a:ea typeface="Helvetica Neue"/>
                <a:cs typeface="Helvetica Neue"/>
                <a:sym typeface="Helvetica Neue"/>
              </a:rPr>
              <a:t> para encerrar esa palabra o expresión y luego ponerle un estilo mediante un atributo. O también podemos ponerle un identificador, ya sea </a:t>
            </a:r>
            <a:r>
              <a:rPr b="1" lang="en-GB" sz="1800">
                <a:solidFill>
                  <a:srgbClr val="111111"/>
                </a:solidFill>
                <a:highlight>
                  <a:srgbClr val="FFFFFF"/>
                </a:highlight>
                <a:latin typeface="Helvetica Neue"/>
                <a:ea typeface="Helvetica Neue"/>
                <a:cs typeface="Helvetica Neue"/>
                <a:sym typeface="Helvetica Neue"/>
              </a:rPr>
              <a:t>id</a:t>
            </a:r>
            <a:r>
              <a:rPr lang="en-GB" sz="1800">
                <a:solidFill>
                  <a:srgbClr val="111111"/>
                </a:solidFill>
                <a:highlight>
                  <a:srgbClr val="FFFFFF"/>
                </a:highlight>
                <a:latin typeface="Helvetica Neue"/>
                <a:ea typeface="Helvetica Neue"/>
                <a:cs typeface="Helvetica Neue"/>
                <a:sym typeface="Helvetica Neue"/>
              </a:rPr>
              <a:t> o </a:t>
            </a:r>
            <a:r>
              <a:rPr b="1" lang="en-GB" sz="1800">
                <a:solidFill>
                  <a:srgbClr val="111111"/>
                </a:solidFill>
                <a:highlight>
                  <a:srgbClr val="FFFFFF"/>
                </a:highlight>
                <a:latin typeface="Helvetica Neue"/>
                <a:ea typeface="Helvetica Neue"/>
                <a:cs typeface="Helvetica Neue"/>
                <a:sym typeface="Helvetica Neue"/>
              </a:rPr>
              <a:t>class</a:t>
            </a:r>
            <a:r>
              <a:rPr lang="en-GB" sz="1800">
                <a:solidFill>
                  <a:srgbClr val="111111"/>
                </a:solidFill>
                <a:highlight>
                  <a:srgbClr val="FFFFFF"/>
                </a:highlight>
                <a:latin typeface="Helvetica Neue"/>
                <a:ea typeface="Helvetica Neue"/>
                <a:cs typeface="Helvetica Neue"/>
                <a:sym typeface="Helvetica Neue"/>
              </a:rPr>
              <a:t> para luego apuntarlo y maquetarlo con CSS.</a:t>
            </a:r>
            <a:endParaRPr sz="1800">
              <a:latin typeface="Helvetica Neue Light"/>
              <a:ea typeface="Helvetica Neue Light"/>
              <a:cs typeface="Helvetica Neue Light"/>
              <a:sym typeface="Helvetica Neue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95" name="Shape 995"/>
        <p:cNvGrpSpPr/>
        <p:nvPr/>
      </p:nvGrpSpPr>
      <p:grpSpPr>
        <a:xfrm>
          <a:off x="0" y="0"/>
          <a:ext cx="0" cy="0"/>
          <a:chOff x="0" y="0"/>
          <a:chExt cx="0" cy="0"/>
        </a:xfrm>
      </p:grpSpPr>
      <p:sp>
        <p:nvSpPr>
          <p:cNvPr id="996" name="Google Shape;996;p12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pic>
        <p:nvPicPr>
          <p:cNvPr id="997" name="Google Shape;997;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8" name="Google Shape;998;p123"/>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BOX MODEL</a:t>
            </a:r>
            <a:endParaRPr sz="4000">
              <a:solidFill>
                <a:schemeClr val="dk1"/>
              </a:solidFill>
              <a:latin typeface="Anton"/>
              <a:ea typeface="Anton"/>
              <a:cs typeface="Anton"/>
              <a:sym typeface="Anton"/>
            </a:endParaRPr>
          </a:p>
        </p:txBody>
      </p:sp>
      <p:sp>
        <p:nvSpPr>
          <p:cNvPr id="999" name="Google Shape;999;p123"/>
          <p:cNvSpPr txBox="1"/>
          <p:nvPr/>
        </p:nvSpPr>
        <p:spPr>
          <a:xfrm>
            <a:off x="916350" y="1680775"/>
            <a:ext cx="7311300" cy="267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2200">
                <a:latin typeface="Helvetica Neue Light"/>
                <a:ea typeface="Helvetica Neue Light"/>
                <a:cs typeface="Helvetica Neue Light"/>
                <a:sym typeface="Helvetica Neue Light"/>
              </a:rPr>
              <a:t>Ese concepto de que “todo es una caja”, da lugar a algo llamado en web como </a:t>
            </a:r>
            <a:r>
              <a:rPr b="1" lang="en-GB" sz="2200">
                <a:latin typeface="Helvetica Neue"/>
                <a:ea typeface="Helvetica Neue"/>
                <a:cs typeface="Helvetica Neue"/>
                <a:sym typeface="Helvetica Neue"/>
              </a:rPr>
              <a:t>box model</a:t>
            </a:r>
            <a:r>
              <a:rPr lang="en-GB" sz="2200">
                <a:latin typeface="Helvetica Neue Light"/>
                <a:ea typeface="Helvetica Neue Light"/>
                <a:cs typeface="Helvetica Neue Light"/>
                <a:sym typeface="Helvetica Neue Light"/>
              </a:rPr>
              <a:t>. Sin importar si son de línea o de bloque </a:t>
            </a:r>
            <a:r>
              <a:rPr lang="en-GB" sz="2200">
                <a:latin typeface="Helvetica Neue Light"/>
                <a:ea typeface="Helvetica Neue Light"/>
                <a:cs typeface="Helvetica Neue Light"/>
                <a:sym typeface="Helvetica Neue Light"/>
              </a:rPr>
              <a:t>(pero tienen su incidencia en lo que sean)</a:t>
            </a:r>
            <a:r>
              <a:rPr lang="en-GB" sz="2200">
                <a:latin typeface="Helvetica Neue Light"/>
                <a:ea typeface="Helvetica Neue Light"/>
                <a:cs typeface="Helvetica Neue Light"/>
                <a:sym typeface="Helvetica Neue Light"/>
              </a:rPr>
              <a:t>, todas las etiquetas tienen propiedades en común.</a:t>
            </a:r>
            <a:endParaRPr sz="22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1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05" name="Google Shape;1005;p124"/>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PROPIEDADES EN COMÚN</a:t>
            </a:r>
            <a:endParaRPr i="1" sz="4000">
              <a:latin typeface="Anton"/>
              <a:ea typeface="Anton"/>
              <a:cs typeface="Anton"/>
              <a:sym typeface="Anton"/>
            </a:endParaRPr>
          </a:p>
        </p:txBody>
      </p:sp>
      <p:pic>
        <p:nvPicPr>
          <p:cNvPr id="1006" name="Google Shape;1006;p124"/>
          <p:cNvPicPr preferRelativeResize="0"/>
          <p:nvPr/>
        </p:nvPicPr>
        <p:blipFill>
          <a:blip r:embed="rId4">
            <a:alphaModFix/>
          </a:blip>
          <a:stretch>
            <a:fillRect/>
          </a:stretch>
        </p:blipFill>
        <p:spPr>
          <a:xfrm>
            <a:off x="726050" y="1578281"/>
            <a:ext cx="3988823" cy="3157551"/>
          </a:xfrm>
          <a:prstGeom prst="rect">
            <a:avLst/>
          </a:prstGeom>
          <a:noFill/>
          <a:ln>
            <a:noFill/>
          </a:ln>
        </p:spPr>
      </p:pic>
      <p:sp>
        <p:nvSpPr>
          <p:cNvPr id="1007" name="Google Shape;1007;p124"/>
          <p:cNvSpPr txBox="1"/>
          <p:nvPr/>
        </p:nvSpPr>
        <p:spPr>
          <a:xfrm>
            <a:off x="4788075" y="1566600"/>
            <a:ext cx="3722400" cy="3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3C78D8"/>
                </a:solidFill>
                <a:latin typeface="Helvetica Neue"/>
                <a:ea typeface="Helvetica Neue"/>
                <a:cs typeface="Helvetica Neue"/>
                <a:sym typeface="Helvetica Neue"/>
              </a:rPr>
              <a:t>CONTENT</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el espacio para el texto o imagen.</a:t>
            </a:r>
            <a:br>
              <a:rPr lang="en-GB"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rgbClr val="F1C232"/>
                </a:solidFill>
                <a:latin typeface="Helvetica Neue"/>
                <a:ea typeface="Helvetica Neue"/>
                <a:cs typeface="Helvetica Neue"/>
                <a:sym typeface="Helvetica Neue"/>
              </a:rPr>
              <a:t>BORDER</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el límite entre el elemento y el espacio externo.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rgbClr val="6AA84F"/>
                </a:solidFill>
                <a:latin typeface="Helvetica Neue"/>
                <a:ea typeface="Helvetica Neue"/>
                <a:cs typeface="Helvetica Neue"/>
                <a:sym typeface="Helvetica Neue"/>
              </a:rPr>
              <a:t>PADDING</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separación entre el borde y el contenido de la caja. Es un espacio interior.</a:t>
            </a:r>
            <a:br>
              <a:rPr lang="en-GB"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rgbClr val="E06666"/>
                </a:solidFill>
                <a:latin typeface="Helvetica Neue"/>
                <a:ea typeface="Helvetica Neue"/>
                <a:cs typeface="Helvetica Neue"/>
                <a:sym typeface="Helvetica Neue"/>
              </a:rPr>
              <a:t>MARGIN</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separación entre el borde y el afuera de la caja. Es un espacio exterior.</a:t>
            </a:r>
            <a:endParaRPr sz="1600">
              <a:latin typeface="Helvetica Neue Light"/>
              <a:ea typeface="Helvetica Neue Light"/>
              <a:cs typeface="Helvetica Neue Light"/>
              <a:sym typeface="Helvetica Neue 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13" name="Google Shape;1013;p125"/>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pic>
        <p:nvPicPr>
          <p:cNvPr id="1014" name="Google Shape;1014;p125"/>
          <p:cNvPicPr preferRelativeResize="0"/>
          <p:nvPr/>
        </p:nvPicPr>
        <p:blipFill>
          <a:blip r:embed="rId4">
            <a:alphaModFix/>
          </a:blip>
          <a:stretch>
            <a:fillRect/>
          </a:stretch>
        </p:blipFill>
        <p:spPr>
          <a:xfrm>
            <a:off x="530150" y="1770900"/>
            <a:ext cx="8135698" cy="2026050"/>
          </a:xfrm>
          <a:prstGeom prst="rect">
            <a:avLst/>
          </a:prstGeom>
          <a:noFill/>
          <a:ln>
            <a:noFill/>
          </a:ln>
        </p:spPr>
      </p:pic>
      <p:cxnSp>
        <p:nvCxnSpPr>
          <p:cNvPr id="1015" name="Google Shape;1015;p125"/>
          <p:cNvCxnSpPr/>
          <p:nvPr/>
        </p:nvCxnSpPr>
        <p:spPr>
          <a:xfrm rot="10800000">
            <a:off x="2030225" y="2814125"/>
            <a:ext cx="936300" cy="0"/>
          </a:xfrm>
          <a:prstGeom prst="straightConnector1">
            <a:avLst/>
          </a:prstGeom>
          <a:noFill/>
          <a:ln cap="flat" cmpd="sng" w="28575">
            <a:solidFill>
              <a:schemeClr val="accent5"/>
            </a:solidFill>
            <a:prstDash val="solid"/>
            <a:round/>
            <a:headEnd len="med" w="med" type="none"/>
            <a:tailEnd len="med" w="med" type="triangle"/>
          </a:ln>
        </p:spPr>
      </p:cxnSp>
      <p:cxnSp>
        <p:nvCxnSpPr>
          <p:cNvPr id="1016" name="Google Shape;1016;p125"/>
          <p:cNvCxnSpPr/>
          <p:nvPr/>
        </p:nvCxnSpPr>
        <p:spPr>
          <a:xfrm>
            <a:off x="5921800" y="2752225"/>
            <a:ext cx="879900" cy="1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